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media/image38.jpg" ContentType="image/jpg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media/image50.jpg" ContentType="image/jpg"/>
  <Override PartName="/ppt/media/image51.jpg" ContentType="image/jpg"/>
  <Override PartName="/ppt/media/image52.jpg" ContentType="image/jpg"/>
  <Override PartName="/ppt/media/image53.jpg" ContentType="image/jpg"/>
  <Override PartName="/ppt/media/image54.jpg" ContentType="image/jpg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4" r:id="rId2"/>
    <p:sldMasterId id="2147483667" r:id="rId3"/>
  </p:sldMasterIdLst>
  <p:notesMasterIdLst>
    <p:notesMasterId r:id="rId30"/>
  </p:notesMasterIdLst>
  <p:handoutMasterIdLst>
    <p:handoutMasterId r:id="rId31"/>
  </p:handoutMasterIdLst>
  <p:sldIdLst>
    <p:sldId id="280" r:id="rId4"/>
    <p:sldId id="282" r:id="rId5"/>
    <p:sldId id="306" r:id="rId6"/>
    <p:sldId id="305" r:id="rId7"/>
    <p:sldId id="296" r:id="rId8"/>
    <p:sldId id="271" r:id="rId9"/>
    <p:sldId id="304" r:id="rId10"/>
    <p:sldId id="297" r:id="rId11"/>
    <p:sldId id="298" r:id="rId12"/>
    <p:sldId id="287" r:id="rId13"/>
    <p:sldId id="279" r:id="rId14"/>
    <p:sldId id="288" r:id="rId15"/>
    <p:sldId id="289" r:id="rId16"/>
    <p:sldId id="302" r:id="rId17"/>
    <p:sldId id="307" r:id="rId18"/>
    <p:sldId id="299" r:id="rId19"/>
    <p:sldId id="286" r:id="rId20"/>
    <p:sldId id="300" r:id="rId21"/>
    <p:sldId id="263" r:id="rId22"/>
    <p:sldId id="293" r:id="rId23"/>
    <p:sldId id="294" r:id="rId24"/>
    <p:sldId id="284" r:id="rId25"/>
    <p:sldId id="295" r:id="rId26"/>
    <p:sldId id="283" r:id="rId27"/>
    <p:sldId id="292" r:id="rId28"/>
    <p:sldId id="301" r:id="rId29"/>
  </p:sldIdLst>
  <p:sldSz cx="9144000" cy="6858000" type="screen4x3"/>
  <p:notesSz cx="9929813" cy="6797675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pos="288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rtin" initials="M" lastIdx="1" clrIdx="0">
    <p:extLst>
      <p:ext uri="{19B8F6BF-5375-455C-9EA6-DF929625EA0E}">
        <p15:presenceInfo xmlns:p15="http://schemas.microsoft.com/office/powerpoint/2012/main" userId="Martin" providerId="None"/>
      </p:ext>
    </p:extLst>
  </p:cmAuthor>
  <p:cmAuthor id="2" name=" " initials="" lastIdx="1" clrIdx="1">
    <p:extLst>
      <p:ext uri="{19B8F6BF-5375-455C-9EA6-DF929625EA0E}">
        <p15:presenceInfo xmlns:p15="http://schemas.microsoft.com/office/powerpoint/2012/main" userId=" 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0000FF"/>
    <a:srgbClr val="666666"/>
    <a:srgbClr val="FF963A"/>
    <a:srgbClr val="1F77B4"/>
    <a:srgbClr val="017D01"/>
    <a:srgbClr val="808080"/>
    <a:srgbClr val="E34829"/>
    <a:srgbClr val="006699"/>
    <a:srgbClr val="DEE7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35" autoAdjust="0"/>
    <p:restoredTop sz="76652" autoAdjust="0"/>
  </p:normalViewPr>
  <p:slideViewPr>
    <p:cSldViewPr>
      <p:cViewPr varScale="1">
        <p:scale>
          <a:sx n="63" d="100"/>
          <a:sy n="63" d="100"/>
        </p:scale>
        <p:origin x="1206" y="72"/>
      </p:cViewPr>
      <p:guideLst>
        <p:guide pos="288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commentAuthors" Target="commentAuthor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notesMaster" Target="notesMasters/notesMaster1.xml"/><Relationship Id="rId35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image" Target="../media/image13.e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image" Target="../media/image31.e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2.emf"/><Relationship Id="rId1" Type="http://schemas.openxmlformats.org/officeDocument/2006/relationships/image" Target="../media/image31.emf"/><Relationship Id="rId4" Type="http://schemas.openxmlformats.org/officeDocument/2006/relationships/image" Target="../media/image37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302919" cy="34106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5624596" y="1"/>
            <a:ext cx="4302919" cy="34106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F97E9A-115A-46F2-B6E2-3E327EDB4B3F}" type="datetimeFigureOut">
              <a:rPr lang="en-GB" smtClean="0"/>
              <a:t>14/01/2019</a:t>
            </a:fld>
            <a:endParaRPr lang="en-GB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6456612"/>
            <a:ext cx="4302919" cy="3410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5624596" y="6456612"/>
            <a:ext cx="4302919" cy="3410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792004-F5AA-461A-8146-204EEA14B74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290389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919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5624596" y="0"/>
            <a:ext cx="4302919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8BD8AAEE-3CF5-4E82-B08F-BDC8374A7178}" type="datetimeFigureOut">
              <a:rPr lang="de-DE"/>
              <a:pPr>
                <a:defRPr/>
              </a:pPr>
              <a:t>14.01.2019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265488" y="509588"/>
            <a:ext cx="3398837" cy="25495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de-DE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992982" y="3228896"/>
            <a:ext cx="7943850" cy="30589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noProof="0"/>
              <a:t>Textmasterformate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6456612"/>
            <a:ext cx="4302919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5624596" y="6456612"/>
            <a:ext cx="4302919" cy="339884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6E913BEC-856C-42E7-8BD2-1C91F91A9236}" type="slidenum">
              <a:rPr lang="de-DE" altLang="de-DE"/>
              <a:pPr/>
              <a:t>‹#›</a:t>
            </a:fld>
            <a:endParaRPr lang="de-DE" alt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Folienbildplatzhalt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Notizenplatzhalt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de-DE" altLang="de-DE" baseline="0" dirty="0" err="1"/>
              <a:t>We</a:t>
            </a:r>
            <a:r>
              <a:rPr lang="de-DE" altLang="de-DE" baseline="0" dirty="0"/>
              <a:t> </a:t>
            </a:r>
            <a:r>
              <a:rPr lang="de-DE" altLang="de-DE" baseline="0" dirty="0" err="1"/>
              <a:t>talk</a:t>
            </a:r>
            <a:r>
              <a:rPr lang="de-DE" altLang="de-DE" baseline="0" dirty="0"/>
              <a:t> </a:t>
            </a:r>
            <a:r>
              <a:rPr lang="de-DE" altLang="de-DE" baseline="0" dirty="0" err="1"/>
              <a:t>about</a:t>
            </a:r>
            <a:r>
              <a:rPr lang="de-DE" altLang="de-DE" baseline="0" dirty="0"/>
              <a:t> </a:t>
            </a:r>
            <a:r>
              <a:rPr lang="de-DE" altLang="de-DE" baseline="0" dirty="0" err="1"/>
              <a:t>cavity</a:t>
            </a:r>
            <a:r>
              <a:rPr lang="de-DE" altLang="de-DE" baseline="0" dirty="0"/>
              <a:t> QED </a:t>
            </a:r>
            <a:r>
              <a:rPr lang="de-DE" altLang="de-DE" baseline="0" dirty="0" err="1"/>
              <a:t>today</a:t>
            </a:r>
            <a:endParaRPr lang="de-DE" altLang="de-DE" baseline="0" dirty="0"/>
          </a:p>
        </p:txBody>
      </p:sp>
      <p:sp>
        <p:nvSpPr>
          <p:cNvPr id="17412" name="Foliennummernplatzhalt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66EA89E1-0736-47E4-8313-64CED2F28D02}" type="slidenum">
              <a:rPr lang="de-DE" altLang="de-DE">
                <a:latin typeface="Calibri" panose="020F0502020204030204" pitchFamily="34" charset="0"/>
              </a:rPr>
              <a:pPr eaLnBrk="1" hangingPunct="1"/>
              <a:t>1</a:t>
            </a:fld>
            <a:endParaRPr lang="de-DE" altLang="de-DE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6064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/>
              <a:t>Setup and </a:t>
            </a:r>
            <a:r>
              <a:rPr lang="de-AT" dirty="0" err="1"/>
              <a:t>first</a:t>
            </a:r>
            <a:r>
              <a:rPr lang="de-AT" dirty="0"/>
              <a:t> </a:t>
            </a:r>
            <a:r>
              <a:rPr lang="de-AT" dirty="0" err="1"/>
              <a:t>characterisation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913BEC-856C-42E7-8BD2-1C91F91A9236}" type="slidenum">
              <a:rPr lang="de-DE" altLang="de-DE" smtClean="0"/>
              <a:pPr/>
              <a:t>10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584226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/>
              <a:t>Resonator OFF</a:t>
            </a:r>
          </a:p>
          <a:p>
            <a:r>
              <a:rPr lang="de-AT" dirty="0"/>
              <a:t>Atoms ON</a:t>
            </a:r>
          </a:p>
          <a:p>
            <a:r>
              <a:rPr lang="de-AT" dirty="0"/>
              <a:t>OD </a:t>
            </a:r>
            <a:r>
              <a:rPr lang="de-AT" dirty="0">
                <a:sym typeface="Wingdings" panose="05000000000000000000" pitchFamily="2" charset="2"/>
              </a:rPr>
              <a:t> </a:t>
            </a:r>
            <a:r>
              <a:rPr lang="de-AT" dirty="0" err="1">
                <a:sym typeface="Wingdings" panose="05000000000000000000" pitchFamily="2" charset="2"/>
              </a:rPr>
              <a:t>coupling</a:t>
            </a:r>
            <a:r>
              <a:rPr lang="de-AT" dirty="0">
                <a:sym typeface="Wingdings" panose="05000000000000000000" pitchFamily="2" charset="2"/>
              </a:rPr>
              <a:t>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913BEC-856C-42E7-8BD2-1C91F91A9236}" type="slidenum">
              <a:rPr lang="de-DE" altLang="de-DE" smtClean="0"/>
              <a:pPr/>
              <a:t>11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1735281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/>
              <a:t>Show </a:t>
            </a:r>
            <a:r>
              <a:rPr lang="de-AT" dirty="0" err="1"/>
              <a:t>spectrum</a:t>
            </a:r>
            <a:r>
              <a:rPr lang="de-AT" dirty="0"/>
              <a:t> </a:t>
            </a:r>
            <a:r>
              <a:rPr lang="de-AT" dirty="0" err="1"/>
              <a:t>bit</a:t>
            </a:r>
            <a:r>
              <a:rPr lang="de-AT" dirty="0"/>
              <a:t> </a:t>
            </a:r>
            <a:r>
              <a:rPr lang="de-AT" dirty="0" err="1"/>
              <a:t>by</a:t>
            </a:r>
            <a:r>
              <a:rPr lang="de-AT" dirty="0"/>
              <a:t> </a:t>
            </a:r>
            <a:r>
              <a:rPr lang="de-AT" dirty="0" err="1"/>
              <a:t>bit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913BEC-856C-42E7-8BD2-1C91F91A9236}" type="slidenum">
              <a:rPr lang="de-DE" altLang="de-DE" smtClean="0"/>
              <a:pPr/>
              <a:t>12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2215726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/>
              <a:t>Say </a:t>
            </a:r>
            <a:r>
              <a:rPr lang="de-AT" dirty="0" err="1"/>
              <a:t>what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colors</a:t>
            </a:r>
            <a:r>
              <a:rPr lang="de-AT" dirty="0"/>
              <a:t> </a:t>
            </a:r>
            <a:r>
              <a:rPr lang="de-AT" dirty="0" err="1"/>
              <a:t>mean</a:t>
            </a:r>
            <a:r>
              <a:rPr lang="de-AT" baseline="0" dirty="0"/>
              <a:t> !</a:t>
            </a:r>
          </a:p>
          <a:p>
            <a:r>
              <a:rPr lang="de-AT" baseline="0" dirty="0" err="1"/>
              <a:t>Changeing</a:t>
            </a:r>
            <a:r>
              <a:rPr lang="de-AT" baseline="0" dirty="0"/>
              <a:t> </a:t>
            </a:r>
            <a:r>
              <a:rPr lang="de-AT" baseline="0" dirty="0" err="1"/>
              <a:t>number</a:t>
            </a:r>
            <a:r>
              <a:rPr lang="de-AT" baseline="0" dirty="0"/>
              <a:t> </a:t>
            </a:r>
            <a:r>
              <a:rPr lang="de-AT" baseline="0" dirty="0" err="1"/>
              <a:t>of</a:t>
            </a:r>
            <a:r>
              <a:rPr lang="de-AT" baseline="0" dirty="0"/>
              <a:t> </a:t>
            </a:r>
            <a:r>
              <a:rPr lang="de-AT" baseline="0" dirty="0" err="1"/>
              <a:t>atoms</a:t>
            </a:r>
            <a:r>
              <a:rPr lang="de-AT" baseline="0" dirty="0"/>
              <a:t> </a:t>
            </a:r>
            <a:r>
              <a:rPr lang="de-AT" baseline="0" dirty="0" err="1"/>
              <a:t>changes</a:t>
            </a:r>
            <a:r>
              <a:rPr lang="de-AT" baseline="0" dirty="0"/>
              <a:t> </a:t>
            </a:r>
            <a:r>
              <a:rPr lang="de-AT" baseline="0" dirty="0" err="1"/>
              <a:t>coupling</a:t>
            </a:r>
            <a:endParaRPr lang="de-AT" baseline="0" dirty="0"/>
          </a:p>
          <a:p>
            <a:r>
              <a:rPr lang="de-AT" baseline="0" dirty="0" err="1"/>
              <a:t>Characterise</a:t>
            </a:r>
            <a:r>
              <a:rPr lang="de-AT" baseline="0" dirty="0"/>
              <a:t> </a:t>
            </a:r>
            <a:r>
              <a:rPr lang="de-AT" baseline="0" dirty="0" err="1"/>
              <a:t>transition</a:t>
            </a:r>
            <a:r>
              <a:rPr lang="de-AT" baseline="0" dirty="0"/>
              <a:t> </a:t>
            </a:r>
            <a:r>
              <a:rPr lang="de-AT" baseline="0" dirty="0" err="1"/>
              <a:t>from</a:t>
            </a:r>
            <a:r>
              <a:rPr lang="de-AT" baseline="0" dirty="0"/>
              <a:t> strong </a:t>
            </a:r>
            <a:r>
              <a:rPr lang="de-AT" baseline="0" dirty="0" err="1"/>
              <a:t>to</a:t>
            </a:r>
            <a:r>
              <a:rPr lang="de-AT" baseline="0" dirty="0"/>
              <a:t> MMSC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13BEC-856C-42E7-8BD2-1C91F91A9236}" type="slidenum">
              <a:rPr lang="de-DE" altLang="de-DE" smtClean="0"/>
              <a:pPr/>
              <a:t>13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40095883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 err="1"/>
              <a:t>Once</a:t>
            </a:r>
            <a:r>
              <a:rPr lang="de-AT" dirty="0"/>
              <a:t> </a:t>
            </a:r>
            <a:r>
              <a:rPr lang="de-AT" dirty="0" err="1"/>
              <a:t>we</a:t>
            </a:r>
            <a:r>
              <a:rPr lang="de-AT" dirty="0"/>
              <a:t> </a:t>
            </a:r>
            <a:r>
              <a:rPr lang="de-AT" dirty="0" err="1"/>
              <a:t>understood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steady</a:t>
            </a:r>
            <a:r>
              <a:rPr lang="de-AT" dirty="0"/>
              <a:t> </a:t>
            </a:r>
            <a:r>
              <a:rPr lang="de-AT" dirty="0" err="1"/>
              <a:t>state</a:t>
            </a:r>
            <a:r>
              <a:rPr lang="de-AT" dirty="0"/>
              <a:t> </a:t>
            </a:r>
            <a:r>
              <a:rPr lang="de-AT" dirty="0" err="1"/>
              <a:t>we</a:t>
            </a:r>
            <a:r>
              <a:rPr lang="de-AT" dirty="0"/>
              <a:t> </a:t>
            </a:r>
            <a:r>
              <a:rPr lang="de-AT" dirty="0" err="1"/>
              <a:t>would</a:t>
            </a:r>
            <a:r>
              <a:rPr lang="de-AT" dirty="0"/>
              <a:t> like </a:t>
            </a:r>
            <a:r>
              <a:rPr lang="de-AT" dirty="0" err="1"/>
              <a:t>to</a:t>
            </a:r>
            <a:r>
              <a:rPr lang="de-AT" dirty="0"/>
              <a:t> </a:t>
            </a:r>
            <a:r>
              <a:rPr lang="de-AT" dirty="0" err="1"/>
              <a:t>know</a:t>
            </a:r>
            <a:r>
              <a:rPr lang="de-AT" dirty="0"/>
              <a:t> </a:t>
            </a:r>
            <a:r>
              <a:rPr lang="de-AT" dirty="0" err="1"/>
              <a:t>more</a:t>
            </a:r>
            <a:r>
              <a:rPr lang="de-AT" dirty="0"/>
              <a:t> </a:t>
            </a:r>
            <a:r>
              <a:rPr lang="de-AT" dirty="0" err="1"/>
              <a:t>about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temporal</a:t>
            </a:r>
            <a:r>
              <a:rPr lang="de-AT" baseline="0" dirty="0"/>
              <a:t> </a:t>
            </a:r>
            <a:r>
              <a:rPr lang="de-AT" baseline="0" dirty="0" err="1"/>
              <a:t>dynamics</a:t>
            </a:r>
            <a:r>
              <a:rPr lang="de-AT" baseline="0" dirty="0"/>
              <a:t> </a:t>
            </a:r>
            <a:r>
              <a:rPr lang="de-AT" baseline="0" dirty="0" err="1"/>
              <a:t>of</a:t>
            </a:r>
            <a:r>
              <a:rPr lang="de-AT" baseline="0" dirty="0"/>
              <a:t> such a </a:t>
            </a:r>
            <a:r>
              <a:rPr lang="de-AT" baseline="0" dirty="0" err="1"/>
              <a:t>resonator</a:t>
            </a:r>
            <a:endParaRPr lang="de-AT" baseline="0" dirty="0"/>
          </a:p>
          <a:p>
            <a:r>
              <a:rPr lang="de-AT" baseline="0" dirty="0"/>
              <a:t>Second </a:t>
            </a:r>
            <a:r>
              <a:rPr lang="de-AT" baseline="0" dirty="0" err="1"/>
              <a:t>orde</a:t>
            </a:r>
            <a:r>
              <a:rPr lang="de-AT" baseline="0" dirty="0"/>
              <a:t> </a:t>
            </a:r>
            <a:r>
              <a:rPr lang="de-AT" baseline="0" dirty="0" err="1"/>
              <a:t>correlation</a:t>
            </a:r>
            <a:r>
              <a:rPr lang="de-AT" baseline="0" dirty="0"/>
              <a:t> </a:t>
            </a:r>
            <a:r>
              <a:rPr lang="de-AT" baseline="0" dirty="0" err="1"/>
              <a:t>measurements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13BEC-856C-42E7-8BD2-1C91F91A9236}" type="slidenum">
              <a:rPr lang="de-DE" altLang="de-DE" smtClean="0"/>
              <a:pPr/>
              <a:t>14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4925322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/>
              <a:t>Photons </a:t>
            </a:r>
            <a:r>
              <a:rPr lang="de-AT" dirty="0" err="1"/>
              <a:t>travel</a:t>
            </a:r>
            <a:r>
              <a:rPr lang="de-AT" dirty="0"/>
              <a:t> </a:t>
            </a:r>
            <a:r>
              <a:rPr lang="de-AT" dirty="0" err="1"/>
              <a:t>as</a:t>
            </a:r>
            <a:r>
              <a:rPr lang="de-AT" dirty="0"/>
              <a:t> a pulse, </a:t>
            </a:r>
            <a:r>
              <a:rPr lang="de-AT" dirty="0" err="1"/>
              <a:t>they</a:t>
            </a:r>
            <a:r>
              <a:rPr lang="de-AT" dirty="0"/>
              <a:t> </a:t>
            </a:r>
          </a:p>
          <a:p>
            <a:r>
              <a:rPr lang="de-AT" dirty="0" err="1"/>
              <a:t>couple</a:t>
            </a:r>
            <a:r>
              <a:rPr lang="de-AT" baseline="0" dirty="0"/>
              <a:t> </a:t>
            </a:r>
            <a:r>
              <a:rPr lang="de-AT" baseline="0" dirty="0" err="1"/>
              <a:t>to</a:t>
            </a:r>
            <a:r>
              <a:rPr lang="de-AT" baseline="0" dirty="0"/>
              <a:t> </a:t>
            </a:r>
            <a:r>
              <a:rPr lang="de-AT" baseline="0" dirty="0" err="1"/>
              <a:t>several</a:t>
            </a:r>
            <a:r>
              <a:rPr lang="de-AT" baseline="0" dirty="0"/>
              <a:t> </a:t>
            </a:r>
            <a:r>
              <a:rPr lang="de-AT" baseline="0" dirty="0" err="1"/>
              <a:t>modes</a:t>
            </a:r>
            <a:r>
              <a:rPr lang="de-AT" baseline="0" dirty="0"/>
              <a:t> </a:t>
            </a:r>
            <a:r>
              <a:rPr lang="de-AT" baseline="0" dirty="0" err="1"/>
              <a:t>making</a:t>
            </a:r>
            <a:r>
              <a:rPr lang="de-AT" baseline="0" dirty="0"/>
              <a:t> </a:t>
            </a:r>
            <a:r>
              <a:rPr lang="de-AT" baseline="0" dirty="0" err="1"/>
              <a:t>the</a:t>
            </a:r>
            <a:r>
              <a:rPr lang="de-AT" baseline="0" dirty="0"/>
              <a:t> </a:t>
            </a:r>
            <a:r>
              <a:rPr lang="de-AT" baseline="0" dirty="0" err="1"/>
              <a:t>photons</a:t>
            </a:r>
            <a:r>
              <a:rPr lang="de-AT" baseline="0" dirty="0"/>
              <a:t> a </a:t>
            </a:r>
            <a:r>
              <a:rPr lang="de-AT" baseline="0" dirty="0" err="1"/>
              <a:t>wavepacket</a:t>
            </a:r>
            <a:endParaRPr lang="de-AT" baseline="0" dirty="0"/>
          </a:p>
          <a:p>
            <a:r>
              <a:rPr lang="de-AT" baseline="0" dirty="0"/>
              <a:t>140ns </a:t>
            </a:r>
            <a:r>
              <a:rPr lang="de-AT" baseline="0" dirty="0" err="1"/>
              <a:t>roundtriptime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13BEC-856C-42E7-8BD2-1C91F91A9236}" type="slidenum">
              <a:rPr lang="de-DE" altLang="de-DE" smtClean="0"/>
              <a:pPr/>
              <a:t>15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7870745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 err="1"/>
              <a:t>We</a:t>
            </a:r>
            <a:r>
              <a:rPr lang="de-AT" dirty="0"/>
              <a:t> </a:t>
            </a:r>
            <a:r>
              <a:rPr lang="de-AT" dirty="0" err="1"/>
              <a:t>could</a:t>
            </a:r>
            <a:r>
              <a:rPr lang="de-AT" dirty="0"/>
              <a:t> </a:t>
            </a:r>
            <a:r>
              <a:rPr lang="de-AT" dirty="0" err="1"/>
              <a:t>show</a:t>
            </a:r>
            <a:r>
              <a:rPr lang="de-AT" dirty="0"/>
              <a:t> </a:t>
            </a:r>
            <a:r>
              <a:rPr lang="de-AT" dirty="0" err="1"/>
              <a:t>that</a:t>
            </a:r>
            <a:r>
              <a:rPr lang="de-AT" dirty="0"/>
              <a:t> </a:t>
            </a:r>
            <a:r>
              <a:rPr lang="de-AT" dirty="0" err="1"/>
              <a:t>using</a:t>
            </a:r>
            <a:r>
              <a:rPr lang="de-AT" dirty="0"/>
              <a:t> an</a:t>
            </a:r>
            <a:r>
              <a:rPr lang="de-AT" baseline="0" dirty="0"/>
              <a:t> </a:t>
            </a:r>
            <a:r>
              <a:rPr lang="de-AT" baseline="0" dirty="0" err="1"/>
              <a:t>optical</a:t>
            </a:r>
            <a:r>
              <a:rPr lang="de-AT" baseline="0" dirty="0"/>
              <a:t> </a:t>
            </a:r>
            <a:r>
              <a:rPr lang="de-AT" baseline="0" dirty="0" err="1"/>
              <a:t>nanofife</a:t>
            </a:r>
            <a:r>
              <a:rPr lang="de-AT" baseline="0" dirty="0"/>
              <a:t> </a:t>
            </a:r>
            <a:r>
              <a:rPr lang="de-AT" baseline="0" dirty="0" err="1"/>
              <a:t>fiber</a:t>
            </a:r>
            <a:r>
              <a:rPr lang="de-AT" baseline="0" dirty="0"/>
              <a:t> ring </a:t>
            </a:r>
            <a:r>
              <a:rPr lang="de-AT" baseline="0" dirty="0" err="1"/>
              <a:t>resonator</a:t>
            </a:r>
            <a:r>
              <a:rPr lang="de-AT" baseline="0" dirty="0"/>
              <a:t> </a:t>
            </a:r>
            <a:r>
              <a:rPr lang="de-AT" baseline="0" dirty="0" err="1"/>
              <a:t>we</a:t>
            </a:r>
            <a:r>
              <a:rPr lang="de-AT" baseline="0" dirty="0"/>
              <a:t> </a:t>
            </a:r>
            <a:r>
              <a:rPr lang="de-AT" baseline="0" dirty="0" err="1"/>
              <a:t>could</a:t>
            </a:r>
            <a:r>
              <a:rPr lang="de-AT" baseline="0" dirty="0"/>
              <a:t> </a:t>
            </a:r>
            <a:r>
              <a:rPr lang="de-AT" baseline="0" dirty="0" err="1"/>
              <a:t>use</a:t>
            </a:r>
            <a:r>
              <a:rPr lang="de-AT" baseline="0" dirty="0"/>
              <a:t> </a:t>
            </a:r>
            <a:r>
              <a:rPr lang="de-AT" baseline="0" dirty="0" err="1"/>
              <a:t>length</a:t>
            </a:r>
            <a:r>
              <a:rPr lang="de-AT" baseline="0" dirty="0"/>
              <a:t> </a:t>
            </a:r>
            <a:r>
              <a:rPr lang="de-AT" baseline="0" dirty="0" err="1"/>
              <a:t>independend</a:t>
            </a:r>
            <a:r>
              <a:rPr lang="de-AT" baseline="0" dirty="0"/>
              <a:t> </a:t>
            </a:r>
            <a:r>
              <a:rPr lang="de-AT" baseline="0" dirty="0" err="1"/>
              <a:t>Cooperativity</a:t>
            </a:r>
            <a:r>
              <a:rPr lang="de-AT" baseline="0" dirty="0"/>
              <a:t> </a:t>
            </a:r>
            <a:r>
              <a:rPr lang="de-AT" baseline="0" dirty="0" err="1"/>
              <a:t>to</a:t>
            </a:r>
            <a:r>
              <a:rPr lang="de-AT" baseline="0" dirty="0"/>
              <a:t> </a:t>
            </a:r>
            <a:r>
              <a:rPr lang="de-AT" baseline="0" dirty="0" err="1"/>
              <a:t>go</a:t>
            </a:r>
            <a:r>
              <a:rPr lang="de-AT" baseline="0" dirty="0"/>
              <a:t> </a:t>
            </a:r>
            <a:r>
              <a:rPr lang="de-AT" baseline="0" dirty="0" err="1"/>
              <a:t>to</a:t>
            </a:r>
            <a:r>
              <a:rPr lang="de-AT" baseline="0" dirty="0"/>
              <a:t> MMSC</a:t>
            </a:r>
          </a:p>
          <a:p>
            <a:r>
              <a:rPr lang="de-AT" baseline="0" dirty="0"/>
              <a:t>Show MMSC</a:t>
            </a:r>
          </a:p>
          <a:p>
            <a:r>
              <a:rPr lang="de-AT" baseline="0" dirty="0"/>
              <a:t>Study </a:t>
            </a:r>
            <a:r>
              <a:rPr lang="de-AT" baseline="0" dirty="0" err="1"/>
              <a:t>the</a:t>
            </a:r>
            <a:r>
              <a:rPr lang="de-AT" baseline="0" dirty="0"/>
              <a:t> time </a:t>
            </a:r>
            <a:r>
              <a:rPr lang="de-AT" baseline="0" dirty="0" err="1"/>
              <a:t>dynamics</a:t>
            </a:r>
            <a:r>
              <a:rPr lang="de-AT" baseline="0" dirty="0"/>
              <a:t> </a:t>
            </a:r>
            <a:r>
              <a:rPr lang="de-AT" baseline="0" dirty="0" err="1"/>
              <a:t>of</a:t>
            </a:r>
            <a:r>
              <a:rPr lang="de-AT" baseline="0" dirty="0"/>
              <a:t> </a:t>
            </a:r>
            <a:r>
              <a:rPr lang="de-AT" baseline="0" dirty="0" err="1"/>
              <a:t>multimode</a:t>
            </a:r>
            <a:r>
              <a:rPr lang="de-AT" baseline="0" dirty="0"/>
              <a:t> </a:t>
            </a:r>
            <a:r>
              <a:rPr lang="de-AT" baseline="0" dirty="0" err="1"/>
              <a:t>resonator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13BEC-856C-42E7-8BD2-1C91F91A9236}" type="slidenum">
              <a:rPr lang="de-DE" altLang="de-DE" smtClean="0"/>
              <a:pPr/>
              <a:t>16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5557580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 err="1"/>
              <a:t>Trapping</a:t>
            </a:r>
            <a:r>
              <a:rPr lang="de-AT" dirty="0"/>
              <a:t> </a:t>
            </a:r>
            <a:r>
              <a:rPr lang="de-AT" dirty="0" err="1"/>
              <a:t>increases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interaction</a:t>
            </a:r>
            <a:r>
              <a:rPr lang="de-AT" dirty="0"/>
              <a:t> time!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several</a:t>
            </a:r>
            <a:r>
              <a:rPr lang="de-AT" dirty="0"/>
              <a:t> </a:t>
            </a:r>
            <a:r>
              <a:rPr lang="de-AT" dirty="0" err="1"/>
              <a:t>ms</a:t>
            </a:r>
            <a:endParaRPr lang="de-AT" dirty="0"/>
          </a:p>
          <a:p>
            <a:r>
              <a:rPr lang="de-AT" dirty="0" err="1"/>
              <a:t>Interested</a:t>
            </a:r>
            <a:r>
              <a:rPr lang="de-AT" dirty="0"/>
              <a:t> in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new</a:t>
            </a:r>
            <a:r>
              <a:rPr lang="de-AT" dirty="0"/>
              <a:t> </a:t>
            </a:r>
            <a:r>
              <a:rPr lang="de-AT" dirty="0" err="1"/>
              <a:t>dynamics</a:t>
            </a:r>
            <a:r>
              <a:rPr lang="de-AT" dirty="0"/>
              <a:t> and </a:t>
            </a:r>
            <a:r>
              <a:rPr lang="de-AT" dirty="0" err="1"/>
              <a:t>mode</a:t>
            </a:r>
            <a:r>
              <a:rPr lang="de-AT" dirty="0"/>
              <a:t> </a:t>
            </a:r>
            <a:r>
              <a:rPr lang="de-AT" dirty="0" err="1"/>
              <a:t>mode</a:t>
            </a:r>
            <a:r>
              <a:rPr lang="de-AT" dirty="0"/>
              <a:t> </a:t>
            </a:r>
            <a:r>
              <a:rPr lang="de-AT" dirty="0" err="1"/>
              <a:t>interaction</a:t>
            </a:r>
            <a:endParaRPr lang="de-AT" dirty="0"/>
          </a:p>
          <a:p>
            <a:r>
              <a:rPr lang="de-AT" dirty="0"/>
              <a:t>Open </a:t>
            </a:r>
            <a:r>
              <a:rPr lang="de-AT" dirty="0" err="1"/>
              <a:t>for</a:t>
            </a:r>
            <a:r>
              <a:rPr lang="de-AT" dirty="0"/>
              <a:t> </a:t>
            </a:r>
            <a:r>
              <a:rPr lang="de-AT"/>
              <a:t>ideas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13BEC-856C-42E7-8BD2-1C91F91A9236}" type="slidenum">
              <a:rPr lang="de-DE" altLang="de-DE" smtClean="0"/>
              <a:pPr/>
              <a:t>17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77653463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R"/>
            </a:pPr>
            <a:r>
              <a:rPr lang="de-AT" dirty="0"/>
              <a:t>ONF </a:t>
            </a:r>
            <a:r>
              <a:rPr lang="de-AT" dirty="0" err="1"/>
              <a:t>for</a:t>
            </a:r>
            <a:r>
              <a:rPr lang="de-AT" dirty="0"/>
              <a:t> </a:t>
            </a:r>
            <a:r>
              <a:rPr lang="de-AT" dirty="0" err="1"/>
              <a:t>evanescent</a:t>
            </a:r>
            <a:r>
              <a:rPr lang="de-AT" dirty="0"/>
              <a:t> </a:t>
            </a:r>
            <a:r>
              <a:rPr lang="de-AT" dirty="0" err="1"/>
              <a:t>field</a:t>
            </a:r>
            <a:r>
              <a:rPr lang="de-AT" dirty="0"/>
              <a:t> </a:t>
            </a:r>
            <a:r>
              <a:rPr lang="de-AT" dirty="0" err="1"/>
              <a:t>coupling</a:t>
            </a:r>
            <a:endParaRPr lang="de-AT" dirty="0"/>
          </a:p>
          <a:p>
            <a:pPr marL="228600" indent="-228600">
              <a:buAutoNum type="arabicParenR"/>
            </a:pPr>
            <a:r>
              <a:rPr lang="de-AT" dirty="0"/>
              <a:t>Long </a:t>
            </a:r>
            <a:r>
              <a:rPr lang="de-AT" dirty="0" err="1"/>
              <a:t>resonator</a:t>
            </a:r>
            <a:r>
              <a:rPr lang="de-AT" dirty="0"/>
              <a:t> </a:t>
            </a:r>
            <a:r>
              <a:rPr lang="de-AT" dirty="0" err="1"/>
              <a:t>for</a:t>
            </a:r>
            <a:r>
              <a:rPr lang="de-AT" dirty="0"/>
              <a:t> </a:t>
            </a:r>
            <a:r>
              <a:rPr lang="de-AT" dirty="0" err="1"/>
              <a:t>small</a:t>
            </a:r>
            <a:r>
              <a:rPr lang="de-AT" dirty="0"/>
              <a:t> FSR</a:t>
            </a:r>
          </a:p>
          <a:p>
            <a:pPr marL="228600" indent="-228600">
              <a:buAutoNum type="arabicParenR"/>
            </a:pPr>
            <a:r>
              <a:rPr lang="de-AT" dirty="0"/>
              <a:t>Independent </a:t>
            </a:r>
            <a:r>
              <a:rPr lang="de-AT" dirty="0" err="1"/>
              <a:t>coupling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length</a:t>
            </a:r>
            <a:r>
              <a:rPr lang="de-AT" dirty="0"/>
              <a:t>, </a:t>
            </a:r>
            <a:r>
              <a:rPr lang="de-AT" dirty="0" err="1"/>
              <a:t>hence</a:t>
            </a:r>
            <a:r>
              <a:rPr lang="de-AT" dirty="0"/>
              <a:t> </a:t>
            </a:r>
            <a:r>
              <a:rPr lang="de-AT" dirty="0" err="1"/>
              <a:t>no</a:t>
            </a:r>
            <a:r>
              <a:rPr lang="de-AT" dirty="0"/>
              <a:t> </a:t>
            </a:r>
            <a:r>
              <a:rPr lang="de-AT" dirty="0" err="1"/>
              <a:t>loss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g but </a:t>
            </a:r>
            <a:r>
              <a:rPr lang="de-AT" dirty="0" err="1"/>
              <a:t>increase</a:t>
            </a:r>
            <a:r>
              <a:rPr lang="de-AT" dirty="0"/>
              <a:t> </a:t>
            </a:r>
            <a:r>
              <a:rPr lang="de-AT" dirty="0" err="1"/>
              <a:t>with</a:t>
            </a:r>
            <a:r>
              <a:rPr lang="de-AT" dirty="0"/>
              <a:t> </a:t>
            </a:r>
            <a:r>
              <a:rPr lang="de-AT" dirty="0" err="1"/>
              <a:t>atoms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913BEC-856C-42E7-8BD2-1C91F91A9236}" type="slidenum">
              <a:rPr lang="de-DE" altLang="de-DE" smtClean="0"/>
              <a:pPr/>
              <a:t>22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4108364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 err="1"/>
              <a:t>We</a:t>
            </a:r>
            <a:r>
              <a:rPr lang="de-AT" dirty="0"/>
              <a:t> </a:t>
            </a:r>
            <a:r>
              <a:rPr lang="de-AT" dirty="0" err="1"/>
              <a:t>think</a:t>
            </a:r>
            <a:r>
              <a:rPr lang="de-AT" dirty="0"/>
              <a:t> 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cavity</a:t>
            </a:r>
            <a:r>
              <a:rPr lang="de-AT" dirty="0"/>
              <a:t> </a:t>
            </a:r>
            <a:r>
              <a:rPr lang="de-AT" dirty="0" err="1"/>
              <a:t>as</a:t>
            </a:r>
            <a:r>
              <a:rPr lang="de-AT" dirty="0"/>
              <a:t> </a:t>
            </a:r>
            <a:r>
              <a:rPr lang="de-AT" dirty="0" err="1"/>
              <a:t>two</a:t>
            </a:r>
            <a:r>
              <a:rPr lang="de-AT" dirty="0"/>
              <a:t> </a:t>
            </a:r>
            <a:r>
              <a:rPr lang="de-AT" dirty="0" err="1"/>
              <a:t>mirrors</a:t>
            </a:r>
            <a:endParaRPr lang="de-AT" dirty="0"/>
          </a:p>
          <a:p>
            <a:r>
              <a:rPr lang="de-AT" dirty="0"/>
              <a:t>Like </a:t>
            </a:r>
            <a:r>
              <a:rPr lang="de-AT" dirty="0" err="1"/>
              <a:t>this</a:t>
            </a:r>
            <a:endParaRPr lang="de-AT" dirty="0"/>
          </a:p>
          <a:p>
            <a:r>
              <a:rPr lang="de-AT" dirty="0"/>
              <a:t>Tiny </a:t>
            </a:r>
            <a:r>
              <a:rPr lang="de-AT" dirty="0" err="1"/>
              <a:t>cavity</a:t>
            </a:r>
            <a:r>
              <a:rPr lang="de-AT" dirty="0"/>
              <a:t> in </a:t>
            </a:r>
            <a:r>
              <a:rPr lang="de-AT" dirty="0" err="1"/>
              <a:t>picture</a:t>
            </a:r>
            <a:endParaRPr lang="de-AT" dirty="0"/>
          </a:p>
          <a:p>
            <a:r>
              <a:rPr lang="de-AT" dirty="0" err="1"/>
              <a:t>What</a:t>
            </a:r>
            <a:r>
              <a:rPr lang="de-AT" dirty="0"/>
              <a:t> </a:t>
            </a:r>
            <a:r>
              <a:rPr lang="de-AT" dirty="0" err="1"/>
              <a:t>if</a:t>
            </a:r>
            <a:r>
              <a:rPr lang="de-AT" dirty="0"/>
              <a:t> </a:t>
            </a:r>
            <a:r>
              <a:rPr lang="de-AT" dirty="0" err="1"/>
              <a:t>we</a:t>
            </a:r>
            <a:r>
              <a:rPr lang="de-AT" dirty="0"/>
              <a:t> </a:t>
            </a:r>
            <a:r>
              <a:rPr lang="de-AT" dirty="0" err="1"/>
              <a:t>make</a:t>
            </a:r>
            <a:r>
              <a:rPr lang="de-AT" dirty="0"/>
              <a:t> </a:t>
            </a:r>
            <a:r>
              <a:rPr lang="de-AT" dirty="0" err="1"/>
              <a:t>it</a:t>
            </a:r>
            <a:r>
              <a:rPr lang="de-AT" dirty="0"/>
              <a:t> </a:t>
            </a:r>
            <a:r>
              <a:rPr lang="de-AT" dirty="0" err="1"/>
              <a:t>longer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13BEC-856C-42E7-8BD2-1C91F91A9236}" type="slidenum">
              <a:rPr lang="de-DE" altLang="de-DE" smtClean="0"/>
              <a:pPr/>
              <a:t>2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2204214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 err="1"/>
              <a:t>Reminder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characterisation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13BEC-856C-42E7-8BD2-1C91F91A9236}" type="slidenum">
              <a:rPr lang="de-DE" altLang="de-DE" smtClean="0"/>
              <a:pPr/>
              <a:t>3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963870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/>
              <a:t>Talk </a:t>
            </a:r>
            <a:r>
              <a:rPr lang="de-AT" dirty="0" err="1"/>
              <a:t>about</a:t>
            </a:r>
            <a:r>
              <a:rPr lang="de-AT" dirty="0"/>
              <a:t> </a:t>
            </a:r>
            <a:r>
              <a:rPr lang="de-AT" dirty="0" err="1"/>
              <a:t>Cavities</a:t>
            </a:r>
            <a:r>
              <a:rPr lang="de-AT" dirty="0"/>
              <a:t> </a:t>
            </a:r>
            <a:r>
              <a:rPr lang="de-AT" dirty="0" err="1"/>
              <a:t>introducing</a:t>
            </a:r>
            <a:r>
              <a:rPr lang="de-AT" baseline="0" dirty="0"/>
              <a:t> all </a:t>
            </a:r>
            <a:r>
              <a:rPr lang="de-AT" baseline="0" dirty="0" err="1"/>
              <a:t>the</a:t>
            </a:r>
            <a:r>
              <a:rPr lang="de-AT" baseline="0" dirty="0"/>
              <a:t> </a:t>
            </a:r>
            <a:r>
              <a:rPr lang="de-AT" baseline="0" dirty="0" err="1"/>
              <a:t>values</a:t>
            </a:r>
            <a:r>
              <a:rPr lang="de-AT" baseline="0" dirty="0"/>
              <a:t> </a:t>
            </a:r>
            <a:r>
              <a:rPr lang="de-AT" baseline="0" dirty="0" err="1"/>
              <a:t>and</a:t>
            </a:r>
            <a:r>
              <a:rPr lang="de-AT" baseline="0" dirty="0"/>
              <a:t> </a:t>
            </a:r>
            <a:r>
              <a:rPr lang="de-AT" baseline="0" dirty="0" err="1"/>
              <a:t>cooperativity</a:t>
            </a:r>
            <a:r>
              <a:rPr lang="de-AT" baseline="0" dirty="0"/>
              <a:t> </a:t>
            </a:r>
            <a:r>
              <a:rPr lang="de-AT" baseline="0" dirty="0" err="1"/>
              <a:t>dont</a:t>
            </a:r>
            <a:r>
              <a:rPr lang="de-AT" baseline="0" dirty="0"/>
              <a:t> </a:t>
            </a:r>
            <a:r>
              <a:rPr lang="de-AT" baseline="0" dirty="0" err="1"/>
              <a:t>necessarily</a:t>
            </a:r>
            <a:r>
              <a:rPr lang="de-AT" baseline="0" dirty="0"/>
              <a:t> </a:t>
            </a:r>
            <a:r>
              <a:rPr lang="de-AT" baseline="0" dirty="0" err="1"/>
              <a:t>talk</a:t>
            </a:r>
            <a:r>
              <a:rPr lang="de-AT" baseline="0" dirty="0"/>
              <a:t> </a:t>
            </a:r>
            <a:r>
              <a:rPr lang="de-AT" baseline="0" dirty="0" err="1"/>
              <a:t>about</a:t>
            </a:r>
            <a:r>
              <a:rPr lang="de-AT" baseline="0" dirty="0"/>
              <a:t> strong </a:t>
            </a:r>
            <a:r>
              <a:rPr lang="de-AT" baseline="0" dirty="0" err="1"/>
              <a:t>coupling</a:t>
            </a:r>
            <a:r>
              <a:rPr lang="de-AT" baseline="0" dirty="0"/>
              <a:t> </a:t>
            </a:r>
            <a:r>
              <a:rPr lang="de-AT" baseline="0" dirty="0" err="1"/>
              <a:t>yet</a:t>
            </a:r>
            <a:endParaRPr lang="de-AT" baseline="0" dirty="0"/>
          </a:p>
          <a:p>
            <a:r>
              <a:rPr lang="de-AT" baseline="0" dirty="0" err="1"/>
              <a:t>For</a:t>
            </a:r>
            <a:r>
              <a:rPr lang="de-AT" baseline="0" dirty="0"/>
              <a:t> C </a:t>
            </a:r>
            <a:r>
              <a:rPr lang="de-AT" baseline="0" dirty="0" err="1"/>
              <a:t>use</a:t>
            </a:r>
            <a:r>
              <a:rPr lang="de-AT" baseline="0" dirty="0"/>
              <a:t>: </a:t>
            </a:r>
            <a:r>
              <a:rPr lang="de-AT" baseline="0" dirty="0" err="1"/>
              <a:t>probability</a:t>
            </a:r>
            <a:r>
              <a:rPr lang="de-AT" baseline="0" dirty="0"/>
              <a:t> </a:t>
            </a:r>
            <a:r>
              <a:rPr lang="de-AT" baseline="0" dirty="0" err="1"/>
              <a:t>for</a:t>
            </a:r>
            <a:r>
              <a:rPr lang="de-AT" baseline="0" dirty="0"/>
              <a:t> </a:t>
            </a:r>
            <a:r>
              <a:rPr lang="de-AT" baseline="0" dirty="0" err="1"/>
              <a:t>the</a:t>
            </a:r>
            <a:r>
              <a:rPr lang="de-AT" baseline="0" dirty="0"/>
              <a:t> </a:t>
            </a:r>
            <a:r>
              <a:rPr lang="de-AT" baseline="0" dirty="0" err="1"/>
              <a:t>atom</a:t>
            </a:r>
            <a:r>
              <a:rPr lang="de-AT" baseline="0" dirty="0"/>
              <a:t> </a:t>
            </a:r>
            <a:r>
              <a:rPr lang="de-AT" baseline="0" dirty="0" err="1"/>
              <a:t>to</a:t>
            </a:r>
            <a:r>
              <a:rPr lang="de-AT" baseline="0" dirty="0"/>
              <a:t> </a:t>
            </a:r>
            <a:r>
              <a:rPr lang="de-AT" baseline="0" dirty="0" err="1"/>
              <a:t>scatter</a:t>
            </a:r>
            <a:r>
              <a:rPr lang="de-AT" baseline="0" dirty="0"/>
              <a:t> back </a:t>
            </a:r>
            <a:r>
              <a:rPr lang="de-AT" baseline="0" dirty="0" err="1"/>
              <a:t>into</a:t>
            </a:r>
            <a:r>
              <a:rPr lang="de-AT" baseline="0" dirty="0"/>
              <a:t> </a:t>
            </a:r>
            <a:r>
              <a:rPr lang="de-AT" baseline="0" dirty="0" err="1"/>
              <a:t>the</a:t>
            </a:r>
            <a:r>
              <a:rPr lang="de-AT" baseline="0" dirty="0"/>
              <a:t> </a:t>
            </a:r>
            <a:r>
              <a:rPr lang="de-AT" baseline="0" dirty="0" err="1"/>
              <a:t>cavity</a:t>
            </a:r>
            <a:r>
              <a:rPr lang="de-AT" baseline="0" dirty="0"/>
              <a:t>!</a:t>
            </a:r>
          </a:p>
          <a:p>
            <a:r>
              <a:rPr lang="de-AT" dirty="0"/>
              <a:t>g </a:t>
            </a:r>
            <a:r>
              <a:rPr lang="de-AT" dirty="0" err="1"/>
              <a:t>is</a:t>
            </a:r>
            <a:r>
              <a:rPr lang="de-AT" dirty="0"/>
              <a:t> a </a:t>
            </a:r>
            <a:r>
              <a:rPr lang="de-AT" dirty="0" err="1"/>
              <a:t>coherent</a:t>
            </a:r>
            <a:r>
              <a:rPr lang="de-AT" dirty="0"/>
              <a:t> </a:t>
            </a:r>
            <a:r>
              <a:rPr lang="de-AT" dirty="0" err="1"/>
              <a:t>decay</a:t>
            </a:r>
            <a:r>
              <a:rPr lang="de-AT" dirty="0"/>
              <a:t> rate </a:t>
            </a:r>
            <a:r>
              <a:rPr lang="de-AT" dirty="0" err="1"/>
              <a:t>into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resonator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13BEC-856C-42E7-8BD2-1C91F91A9236}" type="slidenum">
              <a:rPr lang="de-DE" altLang="de-DE" smtClean="0"/>
              <a:pPr/>
              <a:t>4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2277681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 err="1"/>
              <a:t>If</a:t>
            </a:r>
            <a:r>
              <a:rPr lang="de-AT" dirty="0"/>
              <a:t> </a:t>
            </a:r>
            <a:r>
              <a:rPr lang="de-AT" dirty="0" err="1"/>
              <a:t>you</a:t>
            </a:r>
            <a:r>
              <a:rPr lang="de-AT" dirty="0"/>
              <a:t> </a:t>
            </a:r>
            <a:r>
              <a:rPr lang="de-AT" dirty="0" err="1"/>
              <a:t>see</a:t>
            </a:r>
            <a:r>
              <a:rPr lang="de-AT" dirty="0"/>
              <a:t> </a:t>
            </a:r>
            <a:r>
              <a:rPr lang="de-AT" dirty="0" err="1"/>
              <a:t>mode</a:t>
            </a:r>
            <a:r>
              <a:rPr lang="de-AT" dirty="0"/>
              <a:t> </a:t>
            </a:r>
            <a:r>
              <a:rPr lang="de-AT" dirty="0" err="1"/>
              <a:t>splitting</a:t>
            </a:r>
            <a:r>
              <a:rPr lang="de-AT" dirty="0"/>
              <a:t> </a:t>
            </a:r>
            <a:r>
              <a:rPr lang="de-AT" dirty="0" err="1"/>
              <a:t>you</a:t>
            </a:r>
            <a:r>
              <a:rPr lang="de-AT" dirty="0"/>
              <a:t> </a:t>
            </a:r>
            <a:r>
              <a:rPr lang="de-AT" dirty="0" err="1"/>
              <a:t>are</a:t>
            </a:r>
            <a:r>
              <a:rPr lang="de-AT" dirty="0"/>
              <a:t> in strong </a:t>
            </a:r>
            <a:r>
              <a:rPr lang="de-AT" dirty="0" err="1"/>
              <a:t>coupling</a:t>
            </a:r>
            <a:r>
              <a:rPr lang="de-AT" dirty="0"/>
              <a:t> </a:t>
            </a:r>
            <a:r>
              <a:rPr lang="de-AT" dirty="0" err="1"/>
              <a:t>regime</a:t>
            </a:r>
            <a:r>
              <a:rPr lang="de-AT" dirty="0"/>
              <a:t> -- &gt; </a:t>
            </a:r>
            <a:r>
              <a:rPr lang="de-AT" dirty="0" err="1"/>
              <a:t>for</a:t>
            </a:r>
            <a:r>
              <a:rPr lang="de-AT" dirty="0"/>
              <a:t> </a:t>
            </a:r>
            <a:r>
              <a:rPr lang="de-AT" dirty="0" err="1"/>
              <a:t>given</a:t>
            </a:r>
            <a:r>
              <a:rPr lang="de-AT" dirty="0"/>
              <a:t> C &gt; 1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913BEC-856C-42E7-8BD2-1C91F91A9236}" type="slidenum">
              <a:rPr lang="de-DE" altLang="de-DE" smtClean="0"/>
              <a:pPr/>
              <a:t>5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2706047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/>
              <a:t>Back </a:t>
            </a:r>
            <a:r>
              <a:rPr lang="de-AT" dirty="0" err="1"/>
              <a:t>to</a:t>
            </a:r>
            <a:r>
              <a:rPr lang="de-AT" dirty="0"/>
              <a:t> </a:t>
            </a:r>
            <a:r>
              <a:rPr lang="de-AT" dirty="0" err="1"/>
              <a:t>length</a:t>
            </a:r>
            <a:r>
              <a:rPr lang="de-AT" dirty="0"/>
              <a:t> </a:t>
            </a:r>
            <a:r>
              <a:rPr lang="de-AT" dirty="0" err="1"/>
              <a:t>discussion</a:t>
            </a:r>
            <a:r>
              <a:rPr lang="de-AT" dirty="0"/>
              <a:t>:</a:t>
            </a:r>
          </a:p>
          <a:p>
            <a:r>
              <a:rPr lang="de-AT" dirty="0" err="1"/>
              <a:t>Dependency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mode</a:t>
            </a:r>
            <a:r>
              <a:rPr lang="de-AT" dirty="0"/>
              <a:t> </a:t>
            </a:r>
            <a:r>
              <a:rPr lang="de-AT" dirty="0" err="1"/>
              <a:t>volume</a:t>
            </a:r>
            <a:r>
              <a:rPr lang="de-AT" dirty="0"/>
              <a:t> and </a:t>
            </a:r>
            <a:r>
              <a:rPr lang="de-AT" dirty="0" err="1"/>
              <a:t>lossrate</a:t>
            </a:r>
            <a:r>
              <a:rPr lang="de-AT" dirty="0"/>
              <a:t> </a:t>
            </a:r>
            <a:r>
              <a:rPr lang="de-AT" dirty="0" err="1"/>
              <a:t>with</a:t>
            </a:r>
            <a:r>
              <a:rPr lang="de-AT" dirty="0"/>
              <a:t> </a:t>
            </a:r>
            <a:r>
              <a:rPr lang="de-AT" dirty="0" err="1"/>
              <a:t>length</a:t>
            </a:r>
            <a:endParaRPr lang="de-AT" dirty="0"/>
          </a:p>
          <a:p>
            <a:r>
              <a:rPr lang="de-AT" dirty="0"/>
              <a:t>Any </a:t>
            </a:r>
            <a:r>
              <a:rPr lang="de-AT" dirty="0" err="1"/>
              <a:t>cavity</a:t>
            </a:r>
            <a:r>
              <a:rPr lang="de-AT" dirty="0"/>
              <a:t> </a:t>
            </a:r>
            <a:r>
              <a:rPr lang="de-AT" dirty="0" err="1"/>
              <a:t>becomes</a:t>
            </a:r>
            <a:r>
              <a:rPr lang="de-AT" dirty="0"/>
              <a:t> </a:t>
            </a:r>
            <a:r>
              <a:rPr lang="de-AT" dirty="0" err="1"/>
              <a:t>bad</a:t>
            </a:r>
            <a:r>
              <a:rPr lang="de-AT" dirty="0"/>
              <a:t> </a:t>
            </a:r>
            <a:r>
              <a:rPr lang="de-AT" dirty="0" err="1"/>
              <a:t>cavity</a:t>
            </a:r>
            <a:endParaRPr lang="de-AT" dirty="0"/>
          </a:p>
          <a:p>
            <a:r>
              <a:rPr lang="de-AT" dirty="0" err="1"/>
              <a:t>If</a:t>
            </a:r>
            <a:r>
              <a:rPr lang="de-AT" dirty="0"/>
              <a:t> </a:t>
            </a:r>
            <a:r>
              <a:rPr lang="de-AT" dirty="0" err="1"/>
              <a:t>waveguided</a:t>
            </a:r>
            <a:r>
              <a:rPr lang="de-AT" dirty="0"/>
              <a:t> </a:t>
            </a:r>
            <a:r>
              <a:rPr lang="de-AT" dirty="0" err="1"/>
              <a:t>cavity</a:t>
            </a:r>
            <a:r>
              <a:rPr lang="de-AT" dirty="0"/>
              <a:t> </a:t>
            </a:r>
            <a:r>
              <a:rPr lang="de-AT" dirty="0">
                <a:sym typeface="Wingdings" panose="05000000000000000000" pitchFamily="2" charset="2"/>
              </a:rPr>
              <a:t> </a:t>
            </a:r>
            <a:r>
              <a:rPr lang="de-AT" dirty="0" err="1">
                <a:sym typeface="Wingdings" panose="05000000000000000000" pitchFamily="2" charset="2"/>
              </a:rPr>
              <a:t>length</a:t>
            </a:r>
            <a:r>
              <a:rPr lang="de-AT" dirty="0">
                <a:sym typeface="Wingdings" panose="05000000000000000000" pitchFamily="2" charset="2"/>
              </a:rPr>
              <a:t> </a:t>
            </a:r>
            <a:r>
              <a:rPr lang="de-AT" dirty="0" err="1">
                <a:sym typeface="Wingdings" panose="05000000000000000000" pitchFamily="2" charset="2"/>
              </a:rPr>
              <a:t>independent</a:t>
            </a:r>
            <a:r>
              <a:rPr lang="de-AT" dirty="0">
                <a:sym typeface="Wingdings" panose="05000000000000000000" pitchFamily="2" charset="2"/>
              </a:rPr>
              <a:t> </a:t>
            </a:r>
            <a:r>
              <a:rPr lang="de-AT" dirty="0" err="1">
                <a:sym typeface="Wingdings" panose="05000000000000000000" pitchFamily="2" charset="2"/>
              </a:rPr>
              <a:t>coop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913BEC-856C-42E7-8BD2-1C91F91A9236}" type="slidenum">
              <a:rPr lang="de-DE" altLang="de-DE" smtClean="0"/>
              <a:pPr/>
              <a:t>6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5490232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 err="1"/>
              <a:t>Introduce</a:t>
            </a:r>
            <a:r>
              <a:rPr lang="de-AT" dirty="0"/>
              <a:t> FSR </a:t>
            </a:r>
            <a:r>
              <a:rPr lang="de-AT" dirty="0" err="1"/>
              <a:t>as</a:t>
            </a:r>
            <a:r>
              <a:rPr lang="de-AT" dirty="0"/>
              <a:t> a </a:t>
            </a:r>
            <a:r>
              <a:rPr lang="de-AT" dirty="0" err="1"/>
              <a:t>new</a:t>
            </a:r>
            <a:r>
              <a:rPr lang="de-AT" dirty="0"/>
              <a:t> </a:t>
            </a:r>
            <a:r>
              <a:rPr lang="de-AT" dirty="0" err="1"/>
              <a:t>parameter</a:t>
            </a:r>
            <a:r>
              <a:rPr lang="de-AT" dirty="0"/>
              <a:t> </a:t>
            </a:r>
            <a:r>
              <a:rPr lang="de-AT" dirty="0" err="1"/>
              <a:t>here</a:t>
            </a:r>
            <a:endParaRPr lang="de-AT" dirty="0"/>
          </a:p>
          <a:p>
            <a:r>
              <a:rPr lang="de-AT" dirty="0" err="1"/>
              <a:t>Longer</a:t>
            </a:r>
            <a:r>
              <a:rPr lang="de-AT" dirty="0"/>
              <a:t> L </a:t>
            </a:r>
            <a:r>
              <a:rPr lang="de-AT" dirty="0" err="1"/>
              <a:t>smaller</a:t>
            </a:r>
            <a:r>
              <a:rPr lang="de-AT" baseline="0" dirty="0"/>
              <a:t> FSR</a:t>
            </a:r>
          </a:p>
          <a:p>
            <a:r>
              <a:rPr lang="de-AT" baseline="0" dirty="0" err="1"/>
              <a:t>For</a:t>
            </a:r>
            <a:r>
              <a:rPr lang="de-AT" baseline="0" dirty="0"/>
              <a:t> strong </a:t>
            </a:r>
            <a:r>
              <a:rPr lang="de-AT" baseline="0" dirty="0" err="1"/>
              <a:t>coupling</a:t>
            </a:r>
            <a:r>
              <a:rPr lang="de-AT" baseline="0" dirty="0"/>
              <a:t> </a:t>
            </a:r>
            <a:r>
              <a:rPr lang="de-AT" baseline="0" dirty="0" err="1"/>
              <a:t>cavity</a:t>
            </a:r>
            <a:r>
              <a:rPr lang="de-AT" baseline="0" dirty="0"/>
              <a:t> </a:t>
            </a:r>
            <a:r>
              <a:rPr lang="de-AT" baseline="0" dirty="0">
                <a:sym typeface="Wingdings" panose="05000000000000000000" pitchFamily="2" charset="2"/>
              </a:rPr>
              <a:t> </a:t>
            </a:r>
            <a:r>
              <a:rPr lang="de-AT" baseline="0" dirty="0" err="1">
                <a:sym typeface="Wingdings" panose="05000000000000000000" pitchFamily="2" charset="2"/>
              </a:rPr>
              <a:t>transition</a:t>
            </a:r>
            <a:r>
              <a:rPr lang="de-AT" baseline="0" dirty="0">
                <a:sym typeface="Wingdings" panose="05000000000000000000" pitchFamily="2" charset="2"/>
              </a:rPr>
              <a:t> </a:t>
            </a:r>
            <a:r>
              <a:rPr lang="de-AT" baseline="0" dirty="0" err="1">
                <a:sym typeface="Wingdings" panose="05000000000000000000" pitchFamily="2" charset="2"/>
              </a:rPr>
              <a:t>into</a:t>
            </a:r>
            <a:r>
              <a:rPr lang="de-AT" baseline="0" dirty="0">
                <a:sym typeface="Wingdings" panose="05000000000000000000" pitchFamily="2" charset="2"/>
              </a:rPr>
              <a:t> </a:t>
            </a:r>
            <a:r>
              <a:rPr lang="de-AT" baseline="0" dirty="0" err="1">
                <a:sym typeface="Wingdings" panose="05000000000000000000" pitchFamily="2" charset="2"/>
              </a:rPr>
              <a:t>multimode</a:t>
            </a:r>
            <a:r>
              <a:rPr lang="de-AT" baseline="0" dirty="0">
                <a:sym typeface="Wingdings" panose="05000000000000000000" pitchFamily="2" charset="2"/>
              </a:rPr>
              <a:t> strong </a:t>
            </a:r>
            <a:r>
              <a:rPr lang="de-AT" baseline="0" dirty="0" err="1">
                <a:sym typeface="Wingdings" panose="05000000000000000000" pitchFamily="2" charset="2"/>
              </a:rPr>
              <a:t>coupling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13BEC-856C-42E7-8BD2-1C91F91A9236}" type="slidenum">
              <a:rPr lang="de-DE" altLang="de-DE" smtClean="0"/>
              <a:pPr/>
              <a:t>7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9576259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 err="1"/>
              <a:t>Explain</a:t>
            </a:r>
            <a:r>
              <a:rPr lang="de-AT" dirty="0"/>
              <a:t> </a:t>
            </a:r>
            <a:r>
              <a:rPr lang="de-AT" dirty="0" err="1"/>
              <a:t>plot</a:t>
            </a:r>
            <a:endParaRPr lang="de-AT" dirty="0"/>
          </a:p>
          <a:p>
            <a:r>
              <a:rPr lang="de-AT" dirty="0"/>
              <a:t>Hybridisation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resonator</a:t>
            </a:r>
            <a:r>
              <a:rPr lang="de-AT" dirty="0"/>
              <a:t> </a:t>
            </a:r>
            <a:r>
              <a:rPr lang="de-AT" dirty="0" err="1"/>
              <a:t>modes</a:t>
            </a:r>
            <a:endParaRPr lang="de-AT" dirty="0"/>
          </a:p>
          <a:p>
            <a:endParaRPr lang="de-AT" dirty="0"/>
          </a:p>
          <a:p>
            <a:r>
              <a:rPr lang="de-AT" dirty="0"/>
              <a:t>T</a:t>
            </a:r>
            <a:r>
              <a:rPr lang="en-GB" dirty="0"/>
              <a:t>his is new dynamics in CQED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13BEC-856C-42E7-8BD2-1C91F91A9236}" type="slidenum">
              <a:rPr lang="de-DE" altLang="de-DE" smtClean="0"/>
              <a:pPr/>
              <a:t>8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1545700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 err="1"/>
              <a:t>Introduce</a:t>
            </a:r>
            <a:r>
              <a:rPr lang="de-AT" dirty="0"/>
              <a:t> Nanofiber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13BEC-856C-42E7-8BD2-1C91F91A9236}" type="slidenum">
              <a:rPr lang="de-DE" altLang="de-DE" smtClean="0"/>
              <a:pPr/>
              <a:t>9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7706850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_TU-Hintergr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643042" y="2928934"/>
            <a:ext cx="6143668" cy="1255711"/>
          </a:xfrm>
          <a:prstGeom prst="rect">
            <a:avLst/>
          </a:prstGeom>
        </p:spPr>
        <p:txBody>
          <a:bodyPr/>
          <a:lstStyle>
            <a:lvl1pPr algn="l">
              <a:defRPr sz="3600" b="0" baseline="0">
                <a:solidFill>
                  <a:schemeClr val="bg1"/>
                </a:solidFill>
                <a:latin typeface="Arial" pitchFamily="34" charset="0"/>
                <a:ea typeface="Arial" pitchFamily="34" charset="0"/>
                <a:cs typeface="Arial" pitchFamily="34" charset="0"/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643042" y="4500570"/>
            <a:ext cx="6215106" cy="92869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 b="0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Formatvorlage des Untertitelmasters durch Klicken bearbeiten</a:t>
            </a:r>
            <a:endParaRPr lang="de-DE" dirty="0"/>
          </a:p>
        </p:txBody>
      </p:sp>
      <p:sp>
        <p:nvSpPr>
          <p:cNvPr id="4" name="Fußzeilenplatzhalter 5"/>
          <p:cNvSpPr>
            <a:spLocks noGrp="1"/>
          </p:cNvSpPr>
          <p:nvPr>
            <p:ph type="ftr" sz="quarter" idx="10"/>
          </p:nvPr>
        </p:nvSpPr>
        <p:spPr>
          <a:xfrm>
            <a:off x="1643063" y="6000750"/>
            <a:ext cx="4376737" cy="720725"/>
          </a:xfrm>
          <a:prstGeom prst="rect">
            <a:avLst/>
          </a:prstGeom>
        </p:spPr>
        <p:txBody>
          <a:bodyPr/>
          <a:lstStyle>
            <a:lvl1pPr algn="l" fontAlgn="auto">
              <a:spcBef>
                <a:spcPts val="0"/>
              </a:spcBef>
              <a:spcAft>
                <a:spcPts val="600"/>
              </a:spcAft>
              <a:defRPr sz="16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813812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nhalt blauer Rahmen ein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57224" y="1285860"/>
            <a:ext cx="7429552" cy="1143008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57224" y="2571744"/>
            <a:ext cx="7429552" cy="3554419"/>
          </a:xfrm>
        </p:spPr>
        <p:txBody>
          <a:bodyPr/>
          <a:lstStyle>
            <a:lvl1pPr>
              <a:buNone/>
              <a:defRPr>
                <a:latin typeface="Arial" pitchFamily="34" charset="0"/>
                <a:cs typeface="Arial" pitchFamily="34" charset="0"/>
              </a:defRPr>
            </a:lvl1pPr>
            <a:lvl2pPr>
              <a:defRPr>
                <a:latin typeface="Arial" pitchFamily="34" charset="0"/>
                <a:cs typeface="Arial" pitchFamily="34" charset="0"/>
              </a:defRPr>
            </a:lvl2pPr>
            <a:lvl3pPr>
              <a:defRPr>
                <a:latin typeface="Arial" pitchFamily="34" charset="0"/>
                <a:cs typeface="Arial" pitchFamily="34" charset="0"/>
              </a:defRPr>
            </a:lvl3pPr>
            <a:lvl4pPr>
              <a:defRPr>
                <a:latin typeface="Arial" pitchFamily="34" charset="0"/>
                <a:cs typeface="Arial" pitchFamily="34" charset="0"/>
              </a:defRPr>
            </a:lvl4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857250" y="6356350"/>
            <a:ext cx="1630363" cy="365125"/>
          </a:xfrm>
        </p:spPr>
        <p:txBody>
          <a:bodyPr/>
          <a:lstStyle>
            <a:lvl1pPr marL="0" algn="l" defTabSz="914400" rtl="0" eaLnBrk="1" latinLnBrk="0" hangingPunct="1">
              <a:defRPr lang="de-DE" sz="1200" kern="1200" baseline="0">
                <a:solidFill>
                  <a:srgbClr val="006699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fld id="{A58BD33E-B2BE-4CF3-9D10-57DB69B63B17}" type="datetimeFigureOut">
              <a:rPr lang="de-AT"/>
              <a:pPr>
                <a:defRPr/>
              </a:pPr>
              <a:t>14.01.2019</a:t>
            </a:fld>
            <a:endParaRPr lang="de-AT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lang="de-DE" sz="1200" kern="1200" baseline="0">
                <a:solidFill>
                  <a:srgbClr val="006699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endParaRPr lang="de-AT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1733550" cy="365125"/>
          </a:xfrm>
        </p:spPr>
        <p:txBody>
          <a:bodyPr/>
          <a:lstStyle>
            <a:lvl1pPr>
              <a:defRPr>
                <a:solidFill>
                  <a:srgbClr val="006699"/>
                </a:solidFill>
                <a:latin typeface="Arial" panose="020B0604020202020204" pitchFamily="34" charset="0"/>
              </a:defRPr>
            </a:lvl1pPr>
          </a:lstStyle>
          <a:p>
            <a:fld id="{568401B6-939B-469F-AFDD-DF31296F8091}" type="slidenum">
              <a:rPr lang="de-AT" altLang="de-DE"/>
              <a:pPr/>
              <a:t>‹#›</a:t>
            </a:fld>
            <a:endParaRPr lang="de-AT" altLang="de-DE"/>
          </a:p>
        </p:txBody>
      </p:sp>
    </p:spTree>
    <p:extLst>
      <p:ext uri="{BB962C8B-B14F-4D97-AF65-F5344CB8AC3E}">
        <p14:creationId xmlns:p14="http://schemas.microsoft.com/office/powerpoint/2010/main" val="24611309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alt blauer Rahmen zwei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57225" y="1285860"/>
            <a:ext cx="7429552" cy="1143008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57224" y="2571744"/>
            <a:ext cx="3500462" cy="3554419"/>
          </a:xfrm>
        </p:spPr>
        <p:txBody>
          <a:bodyPr/>
          <a:lstStyle>
            <a:lvl1pPr>
              <a:defRPr sz="2400">
                <a:latin typeface="Arial" pitchFamily="34" charset="0"/>
                <a:cs typeface="Arial" pitchFamily="34" charset="0"/>
              </a:defRPr>
            </a:lvl1pPr>
            <a:lvl2pPr>
              <a:defRPr sz="2000">
                <a:latin typeface="Arial" pitchFamily="34" charset="0"/>
                <a:cs typeface="Arial" pitchFamily="34" charset="0"/>
              </a:defRPr>
            </a:lvl2pPr>
            <a:lvl3pPr>
              <a:defRPr sz="1800">
                <a:latin typeface="Arial" pitchFamily="34" charset="0"/>
                <a:cs typeface="Arial" pitchFamily="34" charset="0"/>
              </a:defRPr>
            </a:lvl3pPr>
            <a:lvl4pPr>
              <a:defRPr sz="1600">
                <a:latin typeface="Arial" pitchFamily="34" charset="0"/>
                <a:cs typeface="Arial" pitchFamily="34" charset="0"/>
              </a:defRPr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786314" y="2571744"/>
            <a:ext cx="3500462" cy="3554419"/>
          </a:xfrm>
        </p:spPr>
        <p:txBody>
          <a:bodyPr/>
          <a:lstStyle>
            <a:lvl1pPr>
              <a:defRPr sz="2400">
                <a:latin typeface="Arial" pitchFamily="34" charset="0"/>
                <a:cs typeface="Arial" pitchFamily="34" charset="0"/>
              </a:defRPr>
            </a:lvl1pPr>
            <a:lvl2pPr>
              <a:defRPr sz="2000">
                <a:latin typeface="Arial" pitchFamily="34" charset="0"/>
                <a:cs typeface="Arial" pitchFamily="34" charset="0"/>
              </a:defRPr>
            </a:lvl2pPr>
            <a:lvl3pPr>
              <a:defRPr sz="1800">
                <a:latin typeface="Arial" pitchFamily="34" charset="0"/>
                <a:cs typeface="Arial" pitchFamily="34" charset="0"/>
              </a:defRPr>
            </a:lvl3pPr>
            <a:lvl4pPr>
              <a:defRPr sz="1600">
                <a:latin typeface="Arial" pitchFamily="34" charset="0"/>
                <a:cs typeface="Arial" pitchFamily="34" charset="0"/>
              </a:defRPr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857250" y="6356350"/>
            <a:ext cx="1643063" cy="365125"/>
          </a:xfrm>
        </p:spPr>
        <p:txBody>
          <a:bodyPr/>
          <a:lstStyle>
            <a:lvl1pPr>
              <a:defRPr baseline="0">
                <a:solidFill>
                  <a:srgbClr val="006699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17921673-81F7-48CF-B2DC-CF46319B2991}" type="datetimeFigureOut">
              <a:rPr lang="de-DE"/>
              <a:pPr>
                <a:defRPr/>
              </a:pPr>
              <a:t>14.01.2019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aseline="0">
                <a:solidFill>
                  <a:srgbClr val="006699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1733550" cy="365125"/>
          </a:xfrm>
        </p:spPr>
        <p:txBody>
          <a:bodyPr/>
          <a:lstStyle>
            <a:lvl1pPr>
              <a:defRPr>
                <a:solidFill>
                  <a:srgbClr val="006699"/>
                </a:solidFill>
                <a:latin typeface="Arial" panose="020B0604020202020204" pitchFamily="34" charset="0"/>
              </a:defRPr>
            </a:lvl1pPr>
          </a:lstStyle>
          <a:p>
            <a:fld id="{67E5B2AB-A242-41BA-AFC5-9895A370A0E0}" type="slidenum">
              <a:rPr lang="de-DE" altLang="de-DE"/>
              <a:pPr/>
              <a:t>‹#›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8506634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folie_TU-Hintergr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643042" y="2928934"/>
            <a:ext cx="6143668" cy="1255711"/>
          </a:xfrm>
          <a:prstGeom prst="rect">
            <a:avLst/>
          </a:prstGeom>
        </p:spPr>
        <p:txBody>
          <a:bodyPr/>
          <a:lstStyle>
            <a:lvl1pPr algn="l">
              <a:defRPr sz="3600" b="0" baseline="0">
                <a:solidFill>
                  <a:schemeClr val="bg1"/>
                </a:solidFill>
                <a:latin typeface="Arial" pitchFamily="34" charset="0"/>
                <a:ea typeface="Arial" pitchFamily="34" charset="0"/>
                <a:cs typeface="Arial" pitchFamily="34" charset="0"/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643042" y="4500570"/>
            <a:ext cx="6215106" cy="92869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 b="0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Formatvorlage des Untertitelmasters durch Klicken bearbeiten</a:t>
            </a:r>
            <a:endParaRPr lang="de-DE" dirty="0"/>
          </a:p>
        </p:txBody>
      </p:sp>
      <p:sp>
        <p:nvSpPr>
          <p:cNvPr id="4" name="Fußzeilenplatzhalter 5"/>
          <p:cNvSpPr>
            <a:spLocks noGrp="1"/>
          </p:cNvSpPr>
          <p:nvPr>
            <p:ph type="ftr" sz="quarter" idx="10"/>
          </p:nvPr>
        </p:nvSpPr>
        <p:spPr>
          <a:xfrm>
            <a:off x="1643063" y="6000750"/>
            <a:ext cx="4376737" cy="720725"/>
          </a:xfrm>
          <a:prstGeom prst="rect">
            <a:avLst/>
          </a:prstGeom>
        </p:spPr>
        <p:txBody>
          <a:bodyPr/>
          <a:lstStyle>
            <a:lvl1pPr algn="l" fontAlgn="auto">
              <a:spcBef>
                <a:spcPts val="0"/>
              </a:spcBef>
              <a:spcAft>
                <a:spcPts val="600"/>
              </a:spcAft>
              <a:defRPr sz="16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14442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nhalt blauer Rahmen ein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57224" y="1285860"/>
            <a:ext cx="7429552" cy="1143008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57224" y="2571744"/>
            <a:ext cx="7429552" cy="3554419"/>
          </a:xfrm>
        </p:spPr>
        <p:txBody>
          <a:bodyPr/>
          <a:lstStyle>
            <a:lvl1pPr>
              <a:buNone/>
              <a:defRPr>
                <a:latin typeface="Arial" pitchFamily="34" charset="0"/>
                <a:cs typeface="Arial" pitchFamily="34" charset="0"/>
              </a:defRPr>
            </a:lvl1pPr>
            <a:lvl2pPr>
              <a:defRPr>
                <a:latin typeface="Arial" pitchFamily="34" charset="0"/>
                <a:cs typeface="Arial" pitchFamily="34" charset="0"/>
              </a:defRPr>
            </a:lvl2pPr>
            <a:lvl3pPr>
              <a:defRPr>
                <a:latin typeface="Arial" pitchFamily="34" charset="0"/>
                <a:cs typeface="Arial" pitchFamily="34" charset="0"/>
              </a:defRPr>
            </a:lvl3pPr>
            <a:lvl4pPr>
              <a:defRPr>
                <a:latin typeface="Arial" pitchFamily="34" charset="0"/>
                <a:cs typeface="Arial" pitchFamily="34" charset="0"/>
              </a:defRPr>
            </a:lvl4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857250" y="6356350"/>
            <a:ext cx="1630363" cy="365125"/>
          </a:xfrm>
        </p:spPr>
        <p:txBody>
          <a:bodyPr/>
          <a:lstStyle>
            <a:lvl1pPr marL="0" algn="l" defTabSz="914400" rtl="0" eaLnBrk="1" latinLnBrk="0" hangingPunct="1">
              <a:defRPr lang="de-DE" sz="1200" kern="1200" baseline="0">
                <a:solidFill>
                  <a:srgbClr val="006699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fld id="{C794BA5A-7FDC-4B48-8065-9B26181576C9}" type="datetimeFigureOut">
              <a:rPr lang="de-AT"/>
              <a:pPr>
                <a:defRPr/>
              </a:pPr>
              <a:t>14.01.2019</a:t>
            </a:fld>
            <a:endParaRPr lang="de-AT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lang="de-DE" sz="1200" kern="1200" baseline="0">
                <a:solidFill>
                  <a:srgbClr val="006699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endParaRPr lang="de-AT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1733550" cy="365125"/>
          </a:xfrm>
        </p:spPr>
        <p:txBody>
          <a:bodyPr/>
          <a:lstStyle>
            <a:lvl1pPr>
              <a:defRPr>
                <a:solidFill>
                  <a:srgbClr val="006699"/>
                </a:solidFill>
                <a:latin typeface="Arial" panose="020B0604020202020204" pitchFamily="34" charset="0"/>
              </a:defRPr>
            </a:lvl1pPr>
          </a:lstStyle>
          <a:p>
            <a:fld id="{E5AC7D74-42A9-4AB2-8CCF-FB8D62DAC0B6}" type="slidenum">
              <a:rPr lang="de-AT" altLang="de-DE"/>
              <a:pPr/>
              <a:t>‹#›</a:t>
            </a:fld>
            <a:endParaRPr lang="de-AT" altLang="de-DE"/>
          </a:p>
        </p:txBody>
      </p:sp>
    </p:spTree>
    <p:extLst>
      <p:ext uri="{BB962C8B-B14F-4D97-AF65-F5344CB8AC3E}">
        <p14:creationId xmlns:p14="http://schemas.microsoft.com/office/powerpoint/2010/main" val="11820314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alt blauer Rahmen zwei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57225" y="1285860"/>
            <a:ext cx="7429552" cy="1143008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57224" y="2571744"/>
            <a:ext cx="3500462" cy="3554419"/>
          </a:xfrm>
        </p:spPr>
        <p:txBody>
          <a:bodyPr/>
          <a:lstStyle>
            <a:lvl1pPr>
              <a:defRPr sz="2400">
                <a:latin typeface="Arial" pitchFamily="34" charset="0"/>
                <a:cs typeface="Arial" pitchFamily="34" charset="0"/>
              </a:defRPr>
            </a:lvl1pPr>
            <a:lvl2pPr>
              <a:defRPr sz="2000">
                <a:latin typeface="Arial" pitchFamily="34" charset="0"/>
                <a:cs typeface="Arial" pitchFamily="34" charset="0"/>
              </a:defRPr>
            </a:lvl2pPr>
            <a:lvl3pPr>
              <a:defRPr sz="1800">
                <a:latin typeface="Arial" pitchFamily="34" charset="0"/>
                <a:cs typeface="Arial" pitchFamily="34" charset="0"/>
              </a:defRPr>
            </a:lvl3pPr>
            <a:lvl4pPr>
              <a:defRPr sz="1600">
                <a:latin typeface="Arial" pitchFamily="34" charset="0"/>
                <a:cs typeface="Arial" pitchFamily="34" charset="0"/>
              </a:defRPr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786314" y="2571744"/>
            <a:ext cx="3500462" cy="3554419"/>
          </a:xfrm>
        </p:spPr>
        <p:txBody>
          <a:bodyPr/>
          <a:lstStyle>
            <a:lvl1pPr>
              <a:defRPr sz="2400">
                <a:latin typeface="Arial" pitchFamily="34" charset="0"/>
                <a:cs typeface="Arial" pitchFamily="34" charset="0"/>
              </a:defRPr>
            </a:lvl1pPr>
            <a:lvl2pPr>
              <a:defRPr sz="2000">
                <a:latin typeface="Arial" pitchFamily="34" charset="0"/>
                <a:cs typeface="Arial" pitchFamily="34" charset="0"/>
              </a:defRPr>
            </a:lvl2pPr>
            <a:lvl3pPr>
              <a:defRPr sz="1800">
                <a:latin typeface="Arial" pitchFamily="34" charset="0"/>
                <a:cs typeface="Arial" pitchFamily="34" charset="0"/>
              </a:defRPr>
            </a:lvl3pPr>
            <a:lvl4pPr>
              <a:defRPr sz="1600">
                <a:latin typeface="Arial" pitchFamily="34" charset="0"/>
                <a:cs typeface="Arial" pitchFamily="34" charset="0"/>
              </a:defRPr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857250" y="6356350"/>
            <a:ext cx="1643063" cy="365125"/>
          </a:xfrm>
        </p:spPr>
        <p:txBody>
          <a:bodyPr/>
          <a:lstStyle>
            <a:lvl1pPr>
              <a:defRPr baseline="0">
                <a:solidFill>
                  <a:srgbClr val="006699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31C70151-9547-44D0-A34F-A19727E74C24}" type="datetimeFigureOut">
              <a:rPr lang="de-DE"/>
              <a:pPr>
                <a:defRPr/>
              </a:pPr>
              <a:t>14.01.2019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aseline="0">
                <a:solidFill>
                  <a:srgbClr val="006699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1733550" cy="365125"/>
          </a:xfrm>
        </p:spPr>
        <p:txBody>
          <a:bodyPr/>
          <a:lstStyle>
            <a:lvl1pPr>
              <a:defRPr>
                <a:solidFill>
                  <a:srgbClr val="006699"/>
                </a:solidFill>
                <a:latin typeface="Arial" panose="020B0604020202020204" pitchFamily="34" charset="0"/>
              </a:defRPr>
            </a:lvl1pPr>
          </a:lstStyle>
          <a:p>
            <a:fld id="{AEA75F04-A506-4307-B721-9039FECB7551}" type="slidenum">
              <a:rPr lang="de-DE" altLang="de-DE"/>
              <a:pPr/>
              <a:t>‹#›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9960398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Bild 7" descr="TU_rendering.t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27" name="Gruppieren 14"/>
          <p:cNvGrpSpPr>
            <a:grpSpLocks/>
          </p:cNvGrpSpPr>
          <p:nvPr/>
        </p:nvGrpSpPr>
        <p:grpSpPr bwMode="auto">
          <a:xfrm>
            <a:off x="0" y="2076450"/>
            <a:ext cx="8642350" cy="4781550"/>
            <a:chOff x="0" y="2076528"/>
            <a:chExt cx="8642400" cy="4781472"/>
          </a:xfrm>
        </p:grpSpPr>
        <p:sp>
          <p:nvSpPr>
            <p:cNvPr id="1029" name="Rectangle 12"/>
            <p:cNvSpPr>
              <a:spLocks noChangeArrowheads="1"/>
            </p:cNvSpPr>
            <p:nvPr/>
          </p:nvSpPr>
          <p:spPr bwMode="auto">
            <a:xfrm>
              <a:off x="0" y="2076528"/>
              <a:ext cx="8143922" cy="4781472"/>
            </a:xfrm>
            <a:prstGeom prst="rect">
              <a:avLst/>
            </a:prstGeom>
            <a:solidFill>
              <a:srgbClr val="0066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defRPr/>
              </a:pPr>
              <a:endParaRPr lang="de-DE" altLang="de-DE"/>
            </a:p>
          </p:txBody>
        </p:sp>
        <p:sp>
          <p:nvSpPr>
            <p:cNvPr id="1030" name="Oval 10"/>
            <p:cNvSpPr>
              <a:spLocks noChangeArrowheads="1"/>
            </p:cNvSpPr>
            <p:nvPr/>
          </p:nvSpPr>
          <p:spPr bwMode="auto">
            <a:xfrm>
              <a:off x="7627982" y="2076528"/>
              <a:ext cx="1012831" cy="1012808"/>
            </a:xfrm>
            <a:prstGeom prst="ellipse">
              <a:avLst/>
            </a:prstGeom>
            <a:solidFill>
              <a:srgbClr val="0066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defRPr/>
              </a:pPr>
              <a:endParaRPr lang="de-DE" altLang="de-DE"/>
            </a:p>
          </p:txBody>
        </p:sp>
        <p:sp>
          <p:nvSpPr>
            <p:cNvPr id="1031" name="Rectangle 15"/>
            <p:cNvSpPr>
              <a:spLocks noChangeArrowheads="1"/>
            </p:cNvSpPr>
            <p:nvPr/>
          </p:nvSpPr>
          <p:spPr bwMode="auto">
            <a:xfrm>
              <a:off x="4895878" y="2571820"/>
              <a:ext cx="3746522" cy="4286180"/>
            </a:xfrm>
            <a:prstGeom prst="rect">
              <a:avLst/>
            </a:prstGeom>
            <a:solidFill>
              <a:srgbClr val="0066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defRPr/>
              </a:pPr>
              <a:endParaRPr lang="de-DE" altLang="de-DE"/>
            </a:p>
          </p:txBody>
        </p:sp>
      </p:grpSp>
      <p:pic>
        <p:nvPicPr>
          <p:cNvPr id="1028" name="Grafik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900" y="215900"/>
            <a:ext cx="3708400" cy="1404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DEE7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extplatzhalt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/>
              <a:t>Textmasterformate durch Klicken bearbeiten</a:t>
            </a:r>
          </a:p>
          <a:p>
            <a:pPr lvl="1"/>
            <a:r>
              <a:rPr lang="de-DE" altLang="de-DE"/>
              <a:t>Zweite Ebene</a:t>
            </a:r>
          </a:p>
          <a:p>
            <a:pPr lvl="2"/>
            <a:r>
              <a:rPr lang="de-DE" altLang="de-DE"/>
              <a:t>Dritte Ebene</a:t>
            </a:r>
          </a:p>
          <a:p>
            <a:pPr lvl="3"/>
            <a:r>
              <a:rPr lang="de-DE" altLang="de-DE"/>
              <a:t>Vierte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981C5095-848E-4707-9404-E08CEBCA8E9D}" type="datetimeFigureOut">
              <a:rPr lang="de-DE"/>
              <a:pPr>
                <a:defRPr/>
              </a:pPr>
              <a:t>14.01.2019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fld id="{D515CC0C-CBA9-448B-9279-AF03AFE427A8}" type="slidenum">
              <a:rPr lang="de-DE" altLang="de-DE"/>
              <a:pPr/>
              <a:t>‹#›</a:t>
            </a:fld>
            <a:endParaRPr lang="de-DE" altLang="de-DE"/>
          </a:p>
        </p:txBody>
      </p:sp>
      <p:grpSp>
        <p:nvGrpSpPr>
          <p:cNvPr id="2" name="Gruppieren 11"/>
          <p:cNvGrpSpPr/>
          <p:nvPr/>
        </p:nvGrpSpPr>
        <p:grpSpPr>
          <a:xfrm>
            <a:off x="0" y="857232"/>
            <a:ext cx="8642400" cy="6000768"/>
            <a:chOff x="0" y="1214422"/>
            <a:chExt cx="8642400" cy="5643578"/>
          </a:xfrm>
          <a:solidFill>
            <a:schemeClr val="bg1"/>
          </a:solidFill>
        </p:grpSpPr>
        <p:sp>
          <p:nvSpPr>
            <p:cNvPr id="9" name="Rectangle 12"/>
            <p:cNvSpPr>
              <a:spLocks noChangeArrowheads="1"/>
            </p:cNvSpPr>
            <p:nvPr/>
          </p:nvSpPr>
          <p:spPr bwMode="auto">
            <a:xfrm>
              <a:off x="0" y="1214422"/>
              <a:ext cx="8143900" cy="564357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de-DE" dirty="0"/>
            </a:p>
          </p:txBody>
        </p:sp>
        <p:sp>
          <p:nvSpPr>
            <p:cNvPr id="10" name="Oval 14"/>
            <p:cNvSpPr>
              <a:spLocks noChangeArrowheads="1"/>
            </p:cNvSpPr>
            <p:nvPr/>
          </p:nvSpPr>
          <p:spPr bwMode="auto">
            <a:xfrm>
              <a:off x="7628400" y="1215215"/>
              <a:ext cx="1011966" cy="119399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de-DE"/>
            </a:p>
          </p:txBody>
        </p:sp>
        <p:sp>
          <p:nvSpPr>
            <p:cNvPr id="11" name="Rectangle 15"/>
            <p:cNvSpPr>
              <a:spLocks noChangeArrowheads="1"/>
            </p:cNvSpPr>
            <p:nvPr/>
          </p:nvSpPr>
          <p:spPr bwMode="auto">
            <a:xfrm>
              <a:off x="4895586" y="1798926"/>
              <a:ext cx="3746814" cy="5059074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de-DE"/>
            </a:p>
          </p:txBody>
        </p:sp>
      </p:grpSp>
      <p:pic>
        <p:nvPicPr>
          <p:cNvPr id="2055" name="Grafik 12" descr="TU_Logo.gi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900" y="215900"/>
            <a:ext cx="39528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55" r:id="rId3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itchFamily="34" charset="0"/>
          <a:cs typeface="Arial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itchFamily="34" charset="0"/>
          <a:cs typeface="Arial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itchFamily="34" charset="0"/>
          <a:cs typeface="Arial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itchFamily="34" charset="0"/>
          <a:cs typeface="Arial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itchFamily="34" charset="0"/>
          <a:cs typeface="Arial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itchFamily="34" charset="0"/>
          <a:cs typeface="Arial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itchFamily="34" charset="0"/>
          <a:cs typeface="Arial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itchFamily="34" charset="0"/>
          <a:cs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006699"/>
        </a:buClr>
        <a:buSzPct val="110000"/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006699"/>
        </a:buClr>
        <a:buSzPct val="120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006699"/>
        </a:buClr>
        <a:buSzPct val="120000"/>
        <a:buFont typeface="Symbol" panose="05050102010706020507" pitchFamily="18" charset="2"/>
        <a:buChar char="-"/>
        <a:defRPr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platzhalt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/>
              <a:t>Textmasterformate durch Klicken bearbeiten</a:t>
            </a:r>
          </a:p>
          <a:p>
            <a:pPr lvl="1"/>
            <a:r>
              <a:rPr lang="de-DE" altLang="de-DE"/>
              <a:t>Zweite Ebene</a:t>
            </a:r>
          </a:p>
          <a:p>
            <a:pPr lvl="2"/>
            <a:r>
              <a:rPr lang="de-DE" altLang="de-DE"/>
              <a:t>Dritte Ebene</a:t>
            </a:r>
          </a:p>
          <a:p>
            <a:pPr lvl="3"/>
            <a:r>
              <a:rPr lang="de-DE" altLang="de-DE"/>
              <a:t>Vierte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2A52D901-38D4-4BE7-A1C9-DBDEC5556D06}" type="datetimeFigureOut">
              <a:rPr lang="de-DE"/>
              <a:pPr>
                <a:defRPr/>
              </a:pPr>
              <a:t>14.01.2019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fld id="{65B713A4-0618-456E-9D97-B0C15ACC49DD}" type="slidenum">
              <a:rPr lang="de-DE" altLang="de-DE"/>
              <a:pPr/>
              <a:t>‹#›</a:t>
            </a:fld>
            <a:endParaRPr lang="de-DE" altLang="de-DE"/>
          </a:p>
        </p:txBody>
      </p:sp>
      <p:grpSp>
        <p:nvGrpSpPr>
          <p:cNvPr id="2" name="Gruppieren 11"/>
          <p:cNvGrpSpPr/>
          <p:nvPr/>
        </p:nvGrpSpPr>
        <p:grpSpPr>
          <a:xfrm>
            <a:off x="0" y="857232"/>
            <a:ext cx="8642400" cy="6000768"/>
            <a:chOff x="0" y="1214422"/>
            <a:chExt cx="8642400" cy="5643578"/>
          </a:xfrm>
          <a:solidFill>
            <a:srgbClr val="DEE7EC"/>
          </a:solidFill>
        </p:grpSpPr>
        <p:sp>
          <p:nvSpPr>
            <p:cNvPr id="9" name="Rectangle 12"/>
            <p:cNvSpPr>
              <a:spLocks noChangeArrowheads="1"/>
            </p:cNvSpPr>
            <p:nvPr/>
          </p:nvSpPr>
          <p:spPr bwMode="auto">
            <a:xfrm>
              <a:off x="0" y="1214422"/>
              <a:ext cx="8143900" cy="564357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de-DE"/>
            </a:p>
          </p:txBody>
        </p:sp>
        <p:sp>
          <p:nvSpPr>
            <p:cNvPr id="10" name="Oval 14"/>
            <p:cNvSpPr>
              <a:spLocks noChangeArrowheads="1"/>
            </p:cNvSpPr>
            <p:nvPr/>
          </p:nvSpPr>
          <p:spPr bwMode="auto">
            <a:xfrm>
              <a:off x="7628400" y="1215215"/>
              <a:ext cx="1011966" cy="119399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de-DE"/>
            </a:p>
          </p:txBody>
        </p:sp>
        <p:sp>
          <p:nvSpPr>
            <p:cNvPr id="11" name="Rectangle 15"/>
            <p:cNvSpPr>
              <a:spLocks noChangeArrowheads="1"/>
            </p:cNvSpPr>
            <p:nvPr/>
          </p:nvSpPr>
          <p:spPr bwMode="auto">
            <a:xfrm>
              <a:off x="4895586" y="1798926"/>
              <a:ext cx="3746814" cy="5059074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de-DE"/>
            </a:p>
          </p:txBody>
        </p:sp>
      </p:grpSp>
      <p:pic>
        <p:nvPicPr>
          <p:cNvPr id="3079" name="Grafik 12" descr="TU_Logo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900" y="215900"/>
            <a:ext cx="39528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itchFamily="34" charset="0"/>
          <a:cs typeface="Arial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itchFamily="34" charset="0"/>
          <a:cs typeface="Arial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itchFamily="34" charset="0"/>
          <a:cs typeface="Arial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itchFamily="34" charset="0"/>
          <a:cs typeface="Arial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itchFamily="34" charset="0"/>
          <a:cs typeface="Arial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itchFamily="34" charset="0"/>
          <a:cs typeface="Arial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itchFamily="34" charset="0"/>
          <a:cs typeface="Arial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itchFamily="34" charset="0"/>
          <a:cs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006699"/>
        </a:buClr>
        <a:buSzPct val="110000"/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006699"/>
        </a:buClr>
        <a:buSzPct val="120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006699"/>
        </a:buClr>
        <a:buSzPct val="120000"/>
        <a:buFont typeface="Symbol" panose="05050102010706020507" pitchFamily="18" charset="2"/>
        <a:buChar char="-"/>
        <a:defRPr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emf"/><Relationship Id="rId3" Type="http://schemas.openxmlformats.org/officeDocument/2006/relationships/notesSlide" Target="../notesSlides/notesSlide10.xml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10" Type="http://schemas.openxmlformats.org/officeDocument/2006/relationships/image" Target="../media/image32.emf"/><Relationship Id="rId4" Type="http://schemas.openxmlformats.org/officeDocument/2006/relationships/image" Target="../media/image33.png"/><Relationship Id="rId9" Type="http://schemas.openxmlformats.org/officeDocument/2006/relationships/oleObject" Target="../embeddings/oleObject4.bin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13" Type="http://schemas.openxmlformats.org/officeDocument/2006/relationships/image" Target="../media/image37.emf"/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31.emf"/><Relationship Id="rId12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3.bin"/><Relationship Id="rId11" Type="http://schemas.openxmlformats.org/officeDocument/2006/relationships/image" Target="../media/image36.emf"/><Relationship Id="rId5" Type="http://schemas.openxmlformats.org/officeDocument/2006/relationships/image" Target="../media/image34.png"/><Relationship Id="rId10" Type="http://schemas.openxmlformats.org/officeDocument/2006/relationships/oleObject" Target="../embeddings/oleObject5.bin"/><Relationship Id="rId4" Type="http://schemas.openxmlformats.org/officeDocument/2006/relationships/image" Target="../media/image38.jpg"/><Relationship Id="rId9" Type="http://schemas.openxmlformats.org/officeDocument/2006/relationships/image" Target="../media/image32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14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7" Type="http://schemas.openxmlformats.org/officeDocument/2006/relationships/image" Target="../media/image31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jpg"/><Relationship Id="rId5" Type="http://schemas.openxmlformats.org/officeDocument/2006/relationships/image" Target="../media/image53.jpg"/><Relationship Id="rId4" Type="http://schemas.openxmlformats.org/officeDocument/2006/relationships/image" Target="../media/image52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emf"/><Relationship Id="rId3" Type="http://schemas.openxmlformats.org/officeDocument/2006/relationships/notesSlide" Target="../notesSlides/notesSlide4.xml"/><Relationship Id="rId7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5.png"/><Relationship Id="rId5" Type="http://schemas.openxmlformats.org/officeDocument/2006/relationships/image" Target="../media/image13.emf"/><Relationship Id="rId4" Type="http://schemas.openxmlformats.org/officeDocument/2006/relationships/oleObject" Target="../embeddings/oleObject1.bin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7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19.png"/><Relationship Id="rId10" Type="http://schemas.openxmlformats.org/officeDocument/2006/relationships/image" Target="../media/image21.jpeg"/><Relationship Id="rId4" Type="http://schemas.openxmlformats.org/officeDocument/2006/relationships/image" Target="../media/image18.png"/><Relationship Id="rId9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2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19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jpg"/><Relationship Id="rId4" Type="http://schemas.openxmlformats.org/officeDocument/2006/relationships/image" Target="../media/image29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el 1"/>
          <p:cNvSpPr>
            <a:spLocks noGrp="1"/>
          </p:cNvSpPr>
          <p:nvPr>
            <p:ph type="ctrTitle"/>
          </p:nvPr>
        </p:nvSpPr>
        <p:spPr bwMode="auto">
          <a:xfrm>
            <a:off x="179512" y="2132856"/>
            <a:ext cx="8417024" cy="151216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GB" altLang="de-DE" sz="2800" dirty="0"/>
              <a:t>Observation of multimode strong coupling of</a:t>
            </a:r>
            <a:br>
              <a:rPr lang="en-GB" altLang="de-DE" sz="2800" dirty="0"/>
            </a:br>
            <a:r>
              <a:rPr lang="en-GB" altLang="de-DE" sz="2800" dirty="0"/>
              <a:t>laser-cooled atoms to fiber-guided photons</a:t>
            </a:r>
            <a:endParaRPr lang="de-DE" altLang="de-DE" sz="2800" dirty="0"/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" t="8469" r="8638" b="29381"/>
          <a:stretch/>
        </p:blipFill>
        <p:spPr>
          <a:xfrm>
            <a:off x="1331640" y="4005064"/>
            <a:ext cx="7127117" cy="2736304"/>
          </a:xfrm>
          <a:prstGeom prst="rect">
            <a:avLst/>
          </a:prstGeom>
          <a:effectLst>
            <a:softEdge rad="635000"/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86C9A85-0526-4914-9238-C1F03116D733}"/>
              </a:ext>
            </a:extLst>
          </p:cNvPr>
          <p:cNvSpPr txBox="1"/>
          <p:nvPr/>
        </p:nvSpPr>
        <p:spPr>
          <a:xfrm>
            <a:off x="2179266" y="3574757"/>
            <a:ext cx="64172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dirty="0">
                <a:solidFill>
                  <a:schemeClr val="bg1"/>
                </a:solidFill>
              </a:rPr>
              <a:t>Martin Blaha, Aisling Johnson, Alexander </a:t>
            </a:r>
            <a:r>
              <a:rPr lang="en-GB" dirty="0" err="1">
                <a:solidFill>
                  <a:schemeClr val="bg1"/>
                </a:solidFill>
              </a:rPr>
              <a:t>Ulanov</a:t>
            </a:r>
            <a:r>
              <a:rPr lang="en-GB" dirty="0">
                <a:solidFill>
                  <a:schemeClr val="bg1"/>
                </a:solidFill>
              </a:rPr>
              <a:t>,</a:t>
            </a:r>
          </a:p>
          <a:p>
            <a:pPr algn="r"/>
            <a:r>
              <a:rPr lang="en-GB" dirty="0">
                <a:solidFill>
                  <a:schemeClr val="bg1"/>
                </a:solidFill>
              </a:rPr>
              <a:t>Jürgen Volz, Philipp </a:t>
            </a:r>
            <a:r>
              <a:rPr lang="en-GB" dirty="0" err="1">
                <a:solidFill>
                  <a:schemeClr val="bg1"/>
                </a:solidFill>
              </a:rPr>
              <a:t>Schneeweiss</a:t>
            </a:r>
            <a:r>
              <a:rPr lang="en-GB" dirty="0">
                <a:solidFill>
                  <a:schemeClr val="bg1"/>
                </a:solidFill>
              </a:rPr>
              <a:t>, and Arno Rauschenbeutel</a:t>
            </a:r>
          </a:p>
        </p:txBody>
      </p:sp>
    </p:spTree>
    <p:extLst>
      <p:ext uri="{BB962C8B-B14F-4D97-AF65-F5344CB8AC3E}">
        <p14:creationId xmlns:p14="http://schemas.microsoft.com/office/powerpoint/2010/main" val="41064270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3"/>
          <p:cNvSpPr/>
          <p:nvPr/>
        </p:nvSpPr>
        <p:spPr>
          <a:xfrm>
            <a:off x="1416339" y="3022971"/>
            <a:ext cx="6501836" cy="265999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cxnSp>
        <p:nvCxnSpPr>
          <p:cNvPr id="34" name="Gerader Verbinder 33"/>
          <p:cNvCxnSpPr/>
          <p:nvPr/>
        </p:nvCxnSpPr>
        <p:spPr>
          <a:xfrm>
            <a:off x="705520" y="1271368"/>
            <a:ext cx="2736304" cy="19056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83568" y="116632"/>
            <a:ext cx="7429552" cy="648072"/>
          </a:xfrm>
        </p:spPr>
        <p:txBody>
          <a:bodyPr/>
          <a:lstStyle/>
          <a:p>
            <a:r>
              <a:rPr lang="de-AT" dirty="0"/>
              <a:t>Implementation</a:t>
            </a:r>
          </a:p>
        </p:txBody>
      </p:sp>
      <p:sp>
        <p:nvSpPr>
          <p:cNvPr id="15" name="object 5"/>
          <p:cNvSpPr/>
          <p:nvPr/>
        </p:nvSpPr>
        <p:spPr>
          <a:xfrm>
            <a:off x="700361" y="1268760"/>
            <a:ext cx="2971081" cy="129614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13"/>
          <p:cNvSpPr txBox="1"/>
          <p:nvPr/>
        </p:nvSpPr>
        <p:spPr>
          <a:xfrm>
            <a:off x="261272" y="4290168"/>
            <a:ext cx="291592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latin typeface="Arial"/>
                <a:cs typeface="Arial"/>
              </a:rPr>
              <a:t>tunable in-/out</a:t>
            </a:r>
            <a:r>
              <a:rPr spc="-35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coupling</a:t>
            </a:r>
            <a:endParaRPr dirty="0">
              <a:latin typeface="Arial"/>
              <a:cs typeface="Arial"/>
            </a:endParaRPr>
          </a:p>
        </p:txBody>
      </p:sp>
      <p:sp>
        <p:nvSpPr>
          <p:cNvPr id="24" name="object 14"/>
          <p:cNvSpPr txBox="1"/>
          <p:nvPr/>
        </p:nvSpPr>
        <p:spPr>
          <a:xfrm>
            <a:off x="5940152" y="2558058"/>
            <a:ext cx="313309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de-AT" dirty="0" err="1"/>
              <a:t>thermally</a:t>
            </a:r>
            <a:r>
              <a:rPr lang="de-AT" dirty="0"/>
              <a:t> </a:t>
            </a:r>
            <a:r>
              <a:rPr lang="de-AT" dirty="0" err="1"/>
              <a:t>and</a:t>
            </a:r>
            <a:r>
              <a:rPr lang="de-AT" dirty="0"/>
              <a:t> </a:t>
            </a:r>
            <a:r>
              <a:rPr lang="de-AT" dirty="0" err="1"/>
              <a:t>acoustically</a:t>
            </a:r>
            <a:r>
              <a:rPr lang="de-AT" dirty="0"/>
              <a:t> </a:t>
            </a:r>
            <a:r>
              <a:rPr lang="de-AT" dirty="0" err="1"/>
              <a:t>insulated</a:t>
            </a:r>
            <a:r>
              <a:rPr lang="de-AT" dirty="0"/>
              <a:t> </a:t>
            </a:r>
            <a:r>
              <a:rPr lang="de-AT" dirty="0" err="1"/>
              <a:t>fiber</a:t>
            </a:r>
            <a:r>
              <a:rPr lang="de-AT" dirty="0"/>
              <a:t> spool</a:t>
            </a:r>
            <a:endParaRPr dirty="0"/>
          </a:p>
        </p:txBody>
      </p:sp>
      <p:sp>
        <p:nvSpPr>
          <p:cNvPr id="27" name="object 17"/>
          <p:cNvSpPr/>
          <p:nvPr/>
        </p:nvSpPr>
        <p:spPr>
          <a:xfrm>
            <a:off x="7020272" y="5267672"/>
            <a:ext cx="389889" cy="6096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cxnSp>
        <p:nvCxnSpPr>
          <p:cNvPr id="9" name="Gerader Verbinder 8"/>
          <p:cNvCxnSpPr/>
          <p:nvPr/>
        </p:nvCxnSpPr>
        <p:spPr>
          <a:xfrm flipH="1" flipV="1">
            <a:off x="700361" y="2564904"/>
            <a:ext cx="2791519" cy="12241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r Verbinder 30"/>
          <p:cNvCxnSpPr/>
          <p:nvPr/>
        </p:nvCxnSpPr>
        <p:spPr>
          <a:xfrm>
            <a:off x="3671442" y="2564904"/>
            <a:ext cx="1116582" cy="12241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r Verbinder 36"/>
          <p:cNvCxnSpPr/>
          <p:nvPr/>
        </p:nvCxnSpPr>
        <p:spPr>
          <a:xfrm>
            <a:off x="3671442" y="1268760"/>
            <a:ext cx="1116582" cy="19056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feld 41"/>
          <p:cNvSpPr txBox="1"/>
          <p:nvPr/>
        </p:nvSpPr>
        <p:spPr>
          <a:xfrm>
            <a:off x="4061599" y="1268760"/>
            <a:ext cx="2300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/>
              <a:t>Nanofiber in </a:t>
            </a:r>
            <a:r>
              <a:rPr lang="de-AT" dirty="0" err="1"/>
              <a:t>vacuum</a:t>
            </a:r>
            <a:endParaRPr lang="en-GB" dirty="0"/>
          </a:p>
        </p:txBody>
      </p:sp>
      <p:sp>
        <p:nvSpPr>
          <p:cNvPr id="43" name="Textfeld 42"/>
          <p:cNvSpPr txBox="1"/>
          <p:nvPr/>
        </p:nvSpPr>
        <p:spPr>
          <a:xfrm>
            <a:off x="6156176" y="5963214"/>
            <a:ext cx="2390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 err="1"/>
              <a:t>single</a:t>
            </a:r>
            <a:r>
              <a:rPr lang="de-AT" dirty="0"/>
              <a:t> </a:t>
            </a:r>
            <a:r>
              <a:rPr lang="de-AT" dirty="0" err="1"/>
              <a:t>photon</a:t>
            </a:r>
            <a:r>
              <a:rPr lang="de-AT" dirty="0"/>
              <a:t> </a:t>
            </a:r>
            <a:r>
              <a:rPr lang="de-AT" dirty="0" err="1"/>
              <a:t>counter</a:t>
            </a:r>
            <a:endParaRPr lang="en-GB" dirty="0"/>
          </a:p>
        </p:txBody>
      </p:sp>
      <p:cxnSp>
        <p:nvCxnSpPr>
          <p:cNvPr id="45" name="Gerade Verbindung mit Pfeil 44"/>
          <p:cNvCxnSpPr/>
          <p:nvPr/>
        </p:nvCxnSpPr>
        <p:spPr>
          <a:xfrm flipV="1">
            <a:off x="4263887" y="5085184"/>
            <a:ext cx="268913" cy="23275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8" name="Object 6">
            <a:extLst>
              <a:ext uri="{FF2B5EF4-FFF2-40B4-BE49-F238E27FC236}">
                <a16:creationId xmlns:a16="http://schemas.microsoft.com/office/drawing/2014/main" id="{4E92FAAD-0338-460F-AC28-14DC344AD6D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72006853"/>
              </p:ext>
            </p:extLst>
          </p:nvPr>
        </p:nvGraphicFramePr>
        <p:xfrm>
          <a:off x="362290" y="5754975"/>
          <a:ext cx="3345615" cy="4779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70" name="Acrobat Document" r:id="rId7" imgW="1733118" imgH="247322" progId="AcroExch.Document.DC">
                  <p:embed/>
                </p:oleObj>
              </mc:Choice>
              <mc:Fallback>
                <p:oleObj name="Acrobat Document" r:id="rId7" imgW="1733118" imgH="247322" progId="AcroExch.Document.DC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4E92FAAD-0338-460F-AC28-14DC344AD6D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62290" y="5754975"/>
                        <a:ext cx="3345615" cy="4779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" name="Object 7">
            <a:extLst>
              <a:ext uri="{FF2B5EF4-FFF2-40B4-BE49-F238E27FC236}">
                <a16:creationId xmlns:a16="http://schemas.microsoft.com/office/drawing/2014/main" id="{71A78507-8C2C-4146-8D97-1386DE7109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44713467"/>
              </p:ext>
            </p:extLst>
          </p:nvPr>
        </p:nvGraphicFramePr>
        <p:xfrm>
          <a:off x="1275895" y="6311134"/>
          <a:ext cx="2408111" cy="3492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71" name="Acrobat Document" r:id="rId9" imgW="1247313" imgH="180811" progId="AcroExch.Document.DC">
                  <p:embed/>
                </p:oleObj>
              </mc:Choice>
              <mc:Fallback>
                <p:oleObj name="Acrobat Document" r:id="rId9" imgW="1247313" imgH="180811" progId="AcroExch.Document.DC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71A78507-8C2C-4146-8D97-1386DE7109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275895" y="6311134"/>
                        <a:ext cx="2408111" cy="34926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0" name="Rectangle 11">
            <a:extLst>
              <a:ext uri="{FF2B5EF4-FFF2-40B4-BE49-F238E27FC236}">
                <a16:creationId xmlns:a16="http://schemas.microsoft.com/office/drawing/2014/main" id="{8B084628-C433-4A8A-A2A0-A65D18CFE566}"/>
              </a:ext>
            </a:extLst>
          </p:cNvPr>
          <p:cNvSpPr/>
          <p:nvPr/>
        </p:nvSpPr>
        <p:spPr>
          <a:xfrm>
            <a:off x="107504" y="5682967"/>
            <a:ext cx="3672763" cy="1080120"/>
          </a:xfrm>
          <a:prstGeom prst="rect">
            <a:avLst/>
          </a:prstGeom>
          <a:noFill/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5952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2000" y="3590756"/>
            <a:ext cx="3914139" cy="286258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69950" y="187959"/>
            <a:ext cx="7646668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Interfacing the </a:t>
            </a:r>
            <a:r>
              <a:rPr spc="-5" dirty="0" err="1"/>
              <a:t>nanofibe</a:t>
            </a:r>
            <a:r>
              <a:rPr lang="de-AT" spc="-5" dirty="0"/>
              <a:t>r </a:t>
            </a:r>
            <a:r>
              <a:rPr spc="-5" dirty="0"/>
              <a:t>with</a:t>
            </a:r>
            <a:r>
              <a:rPr spc="-25" dirty="0"/>
              <a:t> </a:t>
            </a:r>
            <a:r>
              <a:rPr spc="-5" dirty="0"/>
              <a:t>atoms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48309" y="1107439"/>
            <a:ext cx="6105525" cy="2138680"/>
          </a:xfrm>
          <a:prstGeom prst="rect">
            <a:avLst/>
          </a:prstGeom>
        </p:spPr>
        <p:txBody>
          <a:bodyPr vert="horz" wrap="square" lIns="0" tIns="1866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70"/>
              </a:spcBef>
            </a:pPr>
            <a:r>
              <a:rPr sz="2200" spc="-5" dirty="0">
                <a:solidFill>
                  <a:srgbClr val="006FBF"/>
                </a:solidFill>
                <a:latin typeface="Arial"/>
                <a:cs typeface="Arial"/>
              </a:rPr>
              <a:t>Magneto optical trap</a:t>
            </a:r>
            <a:endParaRPr sz="2200" dirty="0">
              <a:latin typeface="Arial"/>
              <a:cs typeface="Arial"/>
            </a:endParaRPr>
          </a:p>
          <a:p>
            <a:pPr marL="106680">
              <a:lnSpc>
                <a:spcPct val="100000"/>
              </a:lnSpc>
              <a:spcBef>
                <a:spcPts val="1370"/>
              </a:spcBef>
            </a:pPr>
            <a:r>
              <a:rPr sz="2200" dirty="0">
                <a:latin typeface="Arial"/>
                <a:cs typeface="Arial"/>
              </a:rPr>
              <a:t>→ </a:t>
            </a:r>
            <a:r>
              <a:rPr sz="2200" spc="-5" dirty="0">
                <a:latin typeface="Arial"/>
                <a:cs typeface="Arial"/>
              </a:rPr>
              <a:t>reservoir of cold Cs</a:t>
            </a:r>
            <a:r>
              <a:rPr sz="220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atoms</a:t>
            </a:r>
            <a:endParaRPr sz="2200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4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8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200" spc="-10" dirty="0">
                <a:solidFill>
                  <a:srgbClr val="006FBF"/>
                </a:solidFill>
                <a:latin typeface="Arial"/>
                <a:cs typeface="Arial"/>
              </a:rPr>
              <a:t>Transmission </a:t>
            </a:r>
            <a:r>
              <a:rPr sz="2200" spc="-5" dirty="0">
                <a:solidFill>
                  <a:srgbClr val="006FBF"/>
                </a:solidFill>
                <a:latin typeface="Arial"/>
                <a:cs typeface="Arial"/>
              </a:rPr>
              <a:t>spectroscopy </a:t>
            </a:r>
            <a:r>
              <a:rPr sz="2200" dirty="0">
                <a:solidFill>
                  <a:srgbClr val="006FBF"/>
                </a:solidFill>
                <a:latin typeface="Arial"/>
                <a:cs typeface="Arial"/>
              </a:rPr>
              <a:t>→ </a:t>
            </a:r>
            <a:r>
              <a:rPr sz="2200" spc="-5" dirty="0">
                <a:solidFill>
                  <a:srgbClr val="006FBF"/>
                </a:solidFill>
                <a:latin typeface="Arial"/>
                <a:cs typeface="Arial"/>
              </a:rPr>
              <a:t>collective</a:t>
            </a:r>
            <a:r>
              <a:rPr sz="2200" spc="15" dirty="0">
                <a:solidFill>
                  <a:srgbClr val="006FBF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006FBF"/>
                </a:solidFill>
                <a:latin typeface="Arial"/>
                <a:cs typeface="Arial"/>
              </a:rPr>
              <a:t>coupling</a:t>
            </a:r>
            <a:endParaRPr sz="2200" dirty="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48309" y="3284984"/>
            <a:ext cx="7851680" cy="419346"/>
          </a:xfrm>
          <a:prstGeom prst="rect">
            <a:avLst/>
          </a:prstGeom>
        </p:spPr>
        <p:txBody>
          <a:bodyPr vert="horz" wrap="square" lIns="0" tIns="800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30"/>
              </a:spcBef>
            </a:pPr>
            <a:r>
              <a:rPr sz="2200" spc="-5" dirty="0">
                <a:latin typeface="Arial"/>
                <a:cs typeface="Arial"/>
              </a:rPr>
              <a:t>S</a:t>
            </a:r>
            <a:r>
              <a:rPr lang="de-AT" sz="2200" spc="-5" dirty="0" err="1">
                <a:latin typeface="Arial"/>
                <a:cs typeface="Arial"/>
              </a:rPr>
              <a:t>witch</a:t>
            </a:r>
            <a:r>
              <a:rPr sz="2200" spc="-5" dirty="0">
                <a:latin typeface="Arial"/>
                <a:cs typeface="Arial"/>
              </a:rPr>
              <a:t> resonator </a:t>
            </a:r>
            <a:r>
              <a:rPr lang="de-AT" sz="2200" spc="-5" dirty="0">
                <a:latin typeface="Arial"/>
                <a:cs typeface="Arial"/>
              </a:rPr>
              <a:t>off </a:t>
            </a:r>
            <a:r>
              <a:rPr sz="2200" dirty="0">
                <a:latin typeface="Arial"/>
                <a:cs typeface="Arial"/>
              </a:rPr>
              <a:t>→ </a:t>
            </a:r>
            <a:r>
              <a:rPr sz="2200" spc="-5" dirty="0">
                <a:latin typeface="Arial"/>
                <a:cs typeface="Arial"/>
              </a:rPr>
              <a:t>single round-trip </a:t>
            </a:r>
            <a:r>
              <a:rPr sz="2200" dirty="0">
                <a:latin typeface="Arial"/>
                <a:cs typeface="Arial"/>
              </a:rPr>
              <a:t>of</a:t>
            </a:r>
            <a:r>
              <a:rPr sz="2200" spc="-4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light</a:t>
            </a:r>
            <a:endParaRPr sz="2200" dirty="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5212079" y="1209039"/>
            <a:ext cx="3304539" cy="144145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202709" y="4797152"/>
            <a:ext cx="1097280" cy="471170"/>
          </a:xfrm>
          <a:custGeom>
            <a:avLst/>
            <a:gdLst/>
            <a:ahLst/>
            <a:cxnLst/>
            <a:rect l="l" t="t" r="r" b="b"/>
            <a:pathLst>
              <a:path w="1097279" h="471170">
                <a:moveTo>
                  <a:pt x="548640" y="0"/>
                </a:moveTo>
                <a:lnTo>
                  <a:pt x="483152" y="1529"/>
                </a:lnTo>
                <a:lnTo>
                  <a:pt x="420277" y="6016"/>
                </a:lnTo>
                <a:lnTo>
                  <a:pt x="360374" y="13308"/>
                </a:lnTo>
                <a:lnTo>
                  <a:pt x="303800" y="23252"/>
                </a:lnTo>
                <a:lnTo>
                  <a:pt x="250914" y="35695"/>
                </a:lnTo>
                <a:lnTo>
                  <a:pt x="202074" y="50485"/>
                </a:lnTo>
                <a:lnTo>
                  <a:pt x="157638" y="67468"/>
                </a:lnTo>
                <a:lnTo>
                  <a:pt x="117965" y="86493"/>
                </a:lnTo>
                <a:lnTo>
                  <a:pt x="83413" y="107406"/>
                </a:lnTo>
                <a:lnTo>
                  <a:pt x="31103" y="154286"/>
                </a:lnTo>
                <a:lnTo>
                  <a:pt x="3575" y="206886"/>
                </a:lnTo>
                <a:lnTo>
                  <a:pt x="0" y="234949"/>
                </a:lnTo>
                <a:lnTo>
                  <a:pt x="3575" y="263266"/>
                </a:lnTo>
                <a:lnTo>
                  <a:pt x="31103" y="316267"/>
                </a:lnTo>
                <a:lnTo>
                  <a:pt x="83413" y="363426"/>
                </a:lnTo>
                <a:lnTo>
                  <a:pt x="117965" y="384439"/>
                </a:lnTo>
                <a:lnTo>
                  <a:pt x="157638" y="403542"/>
                </a:lnTo>
                <a:lnTo>
                  <a:pt x="202074" y="420584"/>
                </a:lnTo>
                <a:lnTo>
                  <a:pt x="250914" y="435416"/>
                </a:lnTo>
                <a:lnTo>
                  <a:pt x="303800" y="447887"/>
                </a:lnTo>
                <a:lnTo>
                  <a:pt x="360374" y="457848"/>
                </a:lnTo>
                <a:lnTo>
                  <a:pt x="420277" y="465149"/>
                </a:lnTo>
                <a:lnTo>
                  <a:pt x="483152" y="469639"/>
                </a:lnTo>
                <a:lnTo>
                  <a:pt x="548640" y="471169"/>
                </a:lnTo>
                <a:lnTo>
                  <a:pt x="614127" y="469639"/>
                </a:lnTo>
                <a:lnTo>
                  <a:pt x="677002" y="465149"/>
                </a:lnTo>
                <a:lnTo>
                  <a:pt x="736905" y="457848"/>
                </a:lnTo>
                <a:lnTo>
                  <a:pt x="793479" y="447887"/>
                </a:lnTo>
                <a:lnTo>
                  <a:pt x="846365" y="435416"/>
                </a:lnTo>
                <a:lnTo>
                  <a:pt x="895205" y="420584"/>
                </a:lnTo>
                <a:lnTo>
                  <a:pt x="939641" y="403542"/>
                </a:lnTo>
                <a:lnTo>
                  <a:pt x="979314" y="384439"/>
                </a:lnTo>
                <a:lnTo>
                  <a:pt x="1013866" y="363426"/>
                </a:lnTo>
                <a:lnTo>
                  <a:pt x="1066176" y="316267"/>
                </a:lnTo>
                <a:lnTo>
                  <a:pt x="1093704" y="263266"/>
                </a:lnTo>
                <a:lnTo>
                  <a:pt x="1097279" y="234949"/>
                </a:lnTo>
                <a:lnTo>
                  <a:pt x="1093704" y="206886"/>
                </a:lnTo>
                <a:lnTo>
                  <a:pt x="1066176" y="154286"/>
                </a:lnTo>
                <a:lnTo>
                  <a:pt x="1013866" y="107406"/>
                </a:lnTo>
                <a:lnTo>
                  <a:pt x="979314" y="86493"/>
                </a:lnTo>
                <a:lnTo>
                  <a:pt x="939641" y="67468"/>
                </a:lnTo>
                <a:lnTo>
                  <a:pt x="895205" y="50485"/>
                </a:lnTo>
                <a:lnTo>
                  <a:pt x="846365" y="35695"/>
                </a:lnTo>
                <a:lnTo>
                  <a:pt x="793479" y="23252"/>
                </a:lnTo>
                <a:lnTo>
                  <a:pt x="736905" y="13308"/>
                </a:lnTo>
                <a:lnTo>
                  <a:pt x="677002" y="6016"/>
                </a:lnTo>
                <a:lnTo>
                  <a:pt x="614127" y="1529"/>
                </a:lnTo>
                <a:lnTo>
                  <a:pt x="54864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1" name="Object 20">
            <a:extLst>
              <a:ext uri="{FF2B5EF4-FFF2-40B4-BE49-F238E27FC236}">
                <a16:creationId xmlns:a16="http://schemas.microsoft.com/office/drawing/2014/main" id="{E9C6A591-482A-40D0-AB3B-45DECAA6E1F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18918908"/>
              </p:ext>
            </p:extLst>
          </p:nvPr>
        </p:nvGraphicFramePr>
        <p:xfrm>
          <a:off x="899592" y="5373216"/>
          <a:ext cx="2929857" cy="4185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58" name="Acrobat Document" r:id="rId6" imgW="1733118" imgH="247322" progId="AcroExch.Document.DC">
                  <p:embed/>
                </p:oleObj>
              </mc:Choice>
              <mc:Fallback>
                <p:oleObj name="Acrobat Document" r:id="rId6" imgW="1733118" imgH="247322" progId="AcroExch.Document.DC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4E92FAAD-0338-460F-AC28-14DC344AD6D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899592" y="5373216"/>
                        <a:ext cx="2929857" cy="41855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21">
            <a:extLst>
              <a:ext uri="{FF2B5EF4-FFF2-40B4-BE49-F238E27FC236}">
                <a16:creationId xmlns:a16="http://schemas.microsoft.com/office/drawing/2014/main" id="{9B71B9AE-76D0-4087-8ABD-278F048A52B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45844956"/>
              </p:ext>
            </p:extLst>
          </p:nvPr>
        </p:nvGraphicFramePr>
        <p:xfrm>
          <a:off x="1691680" y="5013176"/>
          <a:ext cx="2122319" cy="3078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59" name="Acrobat Document" r:id="rId8" imgW="1247313" imgH="180811" progId="AcroExch.Document.DC">
                  <p:embed/>
                </p:oleObj>
              </mc:Choice>
              <mc:Fallback>
                <p:oleObj name="Acrobat Document" r:id="rId8" imgW="1247313" imgH="180811" progId="AcroExch.Document.DC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71A78507-8C2C-4146-8D97-1386DE7109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691680" y="5013176"/>
                        <a:ext cx="2122319" cy="3078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Rectangle 23">
            <a:extLst>
              <a:ext uri="{FF2B5EF4-FFF2-40B4-BE49-F238E27FC236}">
                <a16:creationId xmlns:a16="http://schemas.microsoft.com/office/drawing/2014/main" id="{CAA8A109-3939-439C-A3A1-51D4E3575F63}"/>
              </a:ext>
            </a:extLst>
          </p:cNvPr>
          <p:cNvSpPr/>
          <p:nvPr/>
        </p:nvSpPr>
        <p:spPr>
          <a:xfrm>
            <a:off x="780033" y="4016543"/>
            <a:ext cx="3287911" cy="1932737"/>
          </a:xfrm>
          <a:prstGeom prst="rect">
            <a:avLst/>
          </a:prstGeom>
          <a:noFill/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25" name="Object 24">
            <a:extLst>
              <a:ext uri="{FF2B5EF4-FFF2-40B4-BE49-F238E27FC236}">
                <a16:creationId xmlns:a16="http://schemas.microsoft.com/office/drawing/2014/main" id="{FE882A05-AB69-447E-AD0C-520B49A9035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6888991"/>
              </p:ext>
            </p:extLst>
          </p:nvPr>
        </p:nvGraphicFramePr>
        <p:xfrm>
          <a:off x="1403648" y="4169813"/>
          <a:ext cx="2427287" cy="388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60" name="Acrobat Document" r:id="rId10" imgW="1485530" imgH="237961" progId="AcroExch.Document.DC">
                  <p:embed/>
                </p:oleObj>
              </mc:Choice>
              <mc:Fallback>
                <p:oleObj name="Acrobat Document" r:id="rId10" imgW="1485530" imgH="237961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403648" y="4169813"/>
                        <a:ext cx="2427287" cy="3889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F88EBFC2-7C73-4A04-9A84-73248D7DFD3C}"/>
              </a:ext>
            </a:extLst>
          </p:cNvPr>
          <p:cNvSpPr txBox="1"/>
          <p:nvPr/>
        </p:nvSpPr>
        <p:spPr>
          <a:xfrm>
            <a:off x="367135" y="6293871"/>
            <a:ext cx="51940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2400" dirty="0">
                <a:sym typeface="Wingdings" panose="05000000000000000000" pitchFamily="2" charset="2"/>
              </a:rPr>
              <a:t> </a:t>
            </a:r>
            <a:r>
              <a:rPr lang="de-AT" sz="2400" dirty="0"/>
              <a:t>Multimode strong </a:t>
            </a:r>
            <a:r>
              <a:rPr lang="de-AT" sz="2400" dirty="0" err="1"/>
              <a:t>coupling</a:t>
            </a:r>
            <a:r>
              <a:rPr lang="de-AT" sz="2400" dirty="0"/>
              <a:t> </a:t>
            </a:r>
            <a:r>
              <a:rPr lang="de-AT" sz="2400" dirty="0" err="1"/>
              <a:t>regime</a:t>
            </a:r>
            <a:endParaRPr lang="en-GB" sz="2400" dirty="0"/>
          </a:p>
        </p:txBody>
      </p:sp>
      <p:graphicFrame>
        <p:nvGraphicFramePr>
          <p:cNvPr id="5" name="Objek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25333684"/>
              </p:ext>
            </p:extLst>
          </p:nvPr>
        </p:nvGraphicFramePr>
        <p:xfrm>
          <a:off x="1638863" y="4594804"/>
          <a:ext cx="2237474" cy="406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61" name="Acrobat Document" r:id="rId12" imgW="1257156" imgH="228387" progId="Acrobat.Document.DC">
                  <p:embed/>
                </p:oleObj>
              </mc:Choice>
              <mc:Fallback>
                <p:oleObj name="Acrobat Document" r:id="rId12" imgW="1257156" imgH="228387" progId="Acrobat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1638863" y="4594804"/>
                        <a:ext cx="2237474" cy="4068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4" grpId="0" animBg="1"/>
      <p:bldP spid="2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83568" y="116632"/>
            <a:ext cx="7429552" cy="648072"/>
          </a:xfrm>
        </p:spPr>
        <p:txBody>
          <a:bodyPr/>
          <a:lstStyle/>
          <a:p>
            <a:r>
              <a:rPr lang="de-AT" dirty="0"/>
              <a:t>Transmission </a:t>
            </a:r>
            <a:r>
              <a:rPr lang="de-AT" dirty="0" err="1"/>
              <a:t>Spectrum</a:t>
            </a:r>
            <a:endParaRPr lang="de-AT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AB5E39A-C245-4A8E-B6BF-A70F18A9AA1B}"/>
              </a:ext>
            </a:extLst>
          </p:cNvPr>
          <p:cNvSpPr/>
          <p:nvPr/>
        </p:nvSpPr>
        <p:spPr>
          <a:xfrm>
            <a:off x="323528" y="1026055"/>
            <a:ext cx="784822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AT" sz="2200" spc="-5" dirty="0">
                <a:latin typeface="Arial"/>
                <a:cs typeface="Arial"/>
              </a:rPr>
              <a:t>Switched </a:t>
            </a:r>
            <a:r>
              <a:rPr lang="de-AT" sz="2200" spc="-5" dirty="0" err="1">
                <a:latin typeface="Arial"/>
                <a:cs typeface="Arial"/>
              </a:rPr>
              <a:t>resonator</a:t>
            </a:r>
            <a:r>
              <a:rPr lang="de-AT" sz="2200" spc="-5" dirty="0">
                <a:latin typeface="Arial"/>
                <a:cs typeface="Arial"/>
              </a:rPr>
              <a:t> ON</a:t>
            </a:r>
            <a:endParaRPr lang="en-GB" sz="2200" spc="-5" dirty="0">
              <a:latin typeface="Arial"/>
              <a:cs typeface="Arial"/>
            </a:endParaRPr>
          </a:p>
        </p:txBody>
      </p:sp>
      <p:pic>
        <p:nvPicPr>
          <p:cNvPr id="11" name="Grafik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0" y="1671693"/>
            <a:ext cx="8064896" cy="3663034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0" y="1671693"/>
            <a:ext cx="8064896" cy="3663034"/>
          </a:xfrm>
          <a:prstGeom prst="rect">
            <a:avLst/>
          </a:prstGeom>
        </p:spPr>
      </p:pic>
      <p:pic>
        <p:nvPicPr>
          <p:cNvPr id="13" name="Grafik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0" y="1671693"/>
            <a:ext cx="8064896" cy="3663034"/>
          </a:xfrm>
          <a:prstGeom prst="rect">
            <a:avLst/>
          </a:prstGeom>
        </p:spPr>
      </p:pic>
      <p:pic>
        <p:nvPicPr>
          <p:cNvPr id="14" name="Grafik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0" y="1671693"/>
            <a:ext cx="8064896" cy="3663034"/>
          </a:xfrm>
          <a:prstGeom prst="rect">
            <a:avLst/>
          </a:prstGeom>
        </p:spPr>
      </p:pic>
      <p:sp>
        <p:nvSpPr>
          <p:cNvPr id="3" name="Textfeld 2"/>
          <p:cNvSpPr txBox="1"/>
          <p:nvPr/>
        </p:nvSpPr>
        <p:spPr>
          <a:xfrm>
            <a:off x="971600" y="5445224"/>
            <a:ext cx="387798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2200" spc="-5" dirty="0" err="1">
                <a:solidFill>
                  <a:srgbClr val="666666"/>
                </a:solidFill>
                <a:latin typeface="Arial"/>
                <a:cs typeface="Arial"/>
              </a:rPr>
              <a:t>empty</a:t>
            </a:r>
            <a:r>
              <a:rPr lang="de-AT" sz="2200" spc="-5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lang="de-AT" sz="2200" spc="-5" dirty="0" err="1">
                <a:solidFill>
                  <a:srgbClr val="666666"/>
                </a:solidFill>
                <a:latin typeface="Arial"/>
                <a:cs typeface="Arial"/>
              </a:rPr>
              <a:t>resonator</a:t>
            </a:r>
            <a:endParaRPr lang="de-AT" sz="2200" spc="-5" dirty="0">
              <a:solidFill>
                <a:srgbClr val="666666"/>
              </a:solidFill>
              <a:latin typeface="Arial"/>
              <a:cs typeface="Arial"/>
            </a:endParaRPr>
          </a:p>
          <a:p>
            <a:r>
              <a:rPr lang="de-AT" sz="2200" spc="-5" dirty="0" err="1">
                <a:solidFill>
                  <a:srgbClr val="0000FF"/>
                </a:solidFill>
                <a:latin typeface="Arial"/>
                <a:cs typeface="Arial"/>
              </a:rPr>
              <a:t>resonator</a:t>
            </a:r>
            <a:r>
              <a:rPr lang="de-AT" sz="2200" spc="-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lang="de-AT" sz="2200" spc="-5" dirty="0" err="1">
                <a:solidFill>
                  <a:srgbClr val="0000FF"/>
                </a:solidFill>
                <a:latin typeface="Arial"/>
                <a:cs typeface="Arial"/>
              </a:rPr>
              <a:t>with</a:t>
            </a:r>
            <a:r>
              <a:rPr lang="de-AT" sz="2200" spc="-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lang="de-AT" sz="2200" spc="-5" dirty="0" err="1">
                <a:solidFill>
                  <a:srgbClr val="0000FF"/>
                </a:solidFill>
                <a:latin typeface="Arial"/>
                <a:cs typeface="Arial"/>
              </a:rPr>
              <a:t>atoms</a:t>
            </a:r>
            <a:endParaRPr lang="de-AT" sz="2200" spc="-5" dirty="0">
              <a:solidFill>
                <a:srgbClr val="0000FF"/>
              </a:solidFill>
              <a:latin typeface="Arial"/>
              <a:cs typeface="Arial"/>
            </a:endParaRPr>
          </a:p>
          <a:p>
            <a:r>
              <a:rPr lang="de-AT" sz="2200" spc="-5" dirty="0" err="1">
                <a:solidFill>
                  <a:srgbClr val="FF0000"/>
                </a:solidFill>
                <a:latin typeface="Arial"/>
                <a:cs typeface="Arial"/>
              </a:rPr>
              <a:t>simulation</a:t>
            </a:r>
            <a:r>
              <a:rPr lang="de-AT" sz="2200" spc="-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lang="de-AT" sz="2200" spc="-5" dirty="0" err="1">
                <a:solidFill>
                  <a:srgbClr val="FF0000"/>
                </a:solidFill>
                <a:latin typeface="Arial"/>
                <a:cs typeface="Arial"/>
              </a:rPr>
              <a:t>for</a:t>
            </a:r>
            <a:r>
              <a:rPr lang="de-AT" sz="2200" spc="-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lang="de-AT" sz="2200" spc="-5" dirty="0" err="1">
                <a:solidFill>
                  <a:srgbClr val="FF0000"/>
                </a:solidFill>
                <a:latin typeface="Arial"/>
                <a:cs typeface="Arial"/>
              </a:rPr>
              <a:t>gcoll</a:t>
            </a:r>
            <a:r>
              <a:rPr lang="de-AT" sz="2200" spc="-5" dirty="0">
                <a:solidFill>
                  <a:srgbClr val="FF0000"/>
                </a:solidFill>
                <a:latin typeface="Arial"/>
                <a:cs typeface="Arial"/>
              </a:rPr>
              <a:t> = 12 MHz</a:t>
            </a:r>
            <a:endParaRPr lang="en-GB" sz="2200" spc="-5" dirty="0">
              <a:solidFill>
                <a:srgbClr val="FF0000"/>
              </a:solidFill>
              <a:latin typeface="Arial"/>
              <a:cs typeface="Arial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2672065" y="1561196"/>
            <a:ext cx="4355039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AT" sz="2200" dirty="0" err="1"/>
              <a:t>laser</a:t>
            </a:r>
            <a:r>
              <a:rPr lang="de-AT" sz="2200" dirty="0"/>
              <a:t> – </a:t>
            </a:r>
            <a:r>
              <a:rPr lang="de-AT" sz="2200" dirty="0" err="1"/>
              <a:t>cavity</a:t>
            </a:r>
            <a:r>
              <a:rPr lang="de-AT" sz="2200" dirty="0"/>
              <a:t> </a:t>
            </a:r>
            <a:r>
              <a:rPr lang="de-AT" sz="2200" dirty="0" err="1"/>
              <a:t>detuning</a:t>
            </a:r>
            <a:r>
              <a:rPr lang="de-AT" sz="2200" dirty="0"/>
              <a:t> </a:t>
            </a:r>
            <a:r>
              <a:rPr lang="el-G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r>
              <a:rPr lang="de-AT" sz="2200" dirty="0"/>
              <a:t>/FSR</a:t>
            </a:r>
            <a:endParaRPr lang="en-GB" sz="2200" dirty="0"/>
          </a:p>
        </p:txBody>
      </p:sp>
      <p:sp>
        <p:nvSpPr>
          <p:cNvPr id="10" name="Textfeld 9"/>
          <p:cNvSpPr txBox="1"/>
          <p:nvPr/>
        </p:nvSpPr>
        <p:spPr>
          <a:xfrm rot="16200000">
            <a:off x="-927790" y="3429260"/>
            <a:ext cx="2303612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AT" sz="2200" dirty="0"/>
              <a:t>Transmission</a:t>
            </a:r>
            <a:endParaRPr lang="en-GB" sz="2200" dirty="0"/>
          </a:p>
        </p:txBody>
      </p:sp>
    </p:spTree>
    <p:extLst>
      <p:ext uri="{BB962C8B-B14F-4D97-AF65-F5344CB8AC3E}">
        <p14:creationId xmlns:p14="http://schemas.microsoft.com/office/powerpoint/2010/main" val="25356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83568" y="116632"/>
            <a:ext cx="7429552" cy="648072"/>
          </a:xfrm>
        </p:spPr>
        <p:txBody>
          <a:bodyPr/>
          <a:lstStyle/>
          <a:p>
            <a:r>
              <a:rPr lang="de-AT" dirty="0" err="1"/>
              <a:t>Spectrum</a:t>
            </a:r>
            <a:endParaRPr lang="de-AT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9272E08-B7B0-43F1-8767-912BF9BA7F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-1626034" y="3420472"/>
            <a:ext cx="4461313" cy="87797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4B74A66-E9FB-489F-B1D8-369FB023DC9B}"/>
              </a:ext>
            </a:extLst>
          </p:cNvPr>
          <p:cNvSpPr/>
          <p:nvPr/>
        </p:nvSpPr>
        <p:spPr>
          <a:xfrm>
            <a:off x="323528" y="1026055"/>
            <a:ext cx="66247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pc="-5" dirty="0">
                <a:latin typeface="Arial"/>
                <a:cs typeface="Arial"/>
              </a:rPr>
              <a:t>change number of atoms coupling to the resonator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157033C-A1F8-4230-B32B-4E070035219E}"/>
              </a:ext>
            </a:extLst>
          </p:cNvPr>
          <p:cNvSpPr/>
          <p:nvPr/>
        </p:nvSpPr>
        <p:spPr>
          <a:xfrm>
            <a:off x="1966895" y="1448780"/>
            <a:ext cx="288032" cy="3600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B78CD4C-4B4E-4391-A33F-5575EFF88149}"/>
              </a:ext>
            </a:extLst>
          </p:cNvPr>
          <p:cNvCxnSpPr/>
          <p:nvPr/>
        </p:nvCxnSpPr>
        <p:spPr>
          <a:xfrm flipV="1">
            <a:off x="1907704" y="2013921"/>
            <a:ext cx="0" cy="358349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2A180C11-B34A-4D84-A977-9526647C73BA}"/>
              </a:ext>
            </a:extLst>
          </p:cNvPr>
          <p:cNvSpPr txBox="1"/>
          <p:nvPr/>
        </p:nvSpPr>
        <p:spPr>
          <a:xfrm rot="16200000">
            <a:off x="638700" y="3636392"/>
            <a:ext cx="18806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600" dirty="0" err="1"/>
              <a:t>coupling</a:t>
            </a:r>
            <a:r>
              <a:rPr lang="de-AT" sz="1600" dirty="0"/>
              <a:t> </a:t>
            </a:r>
            <a:r>
              <a:rPr lang="de-AT" sz="1600" dirty="0" err="1"/>
              <a:t>increases</a:t>
            </a:r>
            <a:endParaRPr lang="en-GB" sz="1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1DCDD2-FBD6-44D7-B4F9-4E75603C2AB7}"/>
              </a:ext>
            </a:extLst>
          </p:cNvPr>
          <p:cNvSpPr txBox="1"/>
          <p:nvPr/>
        </p:nvSpPr>
        <p:spPr>
          <a:xfrm>
            <a:off x="6012160" y="5589240"/>
            <a:ext cx="2172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 err="1"/>
              <a:t>reference</a:t>
            </a:r>
            <a:r>
              <a:rPr lang="de-AT" dirty="0"/>
              <a:t> </a:t>
            </a:r>
            <a:r>
              <a:rPr lang="de-AT" dirty="0" err="1"/>
              <a:t>spectrum</a:t>
            </a:r>
            <a:endParaRPr lang="en-GB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44D67BE-29EC-4D83-AA48-D0AEF68EC2B6}"/>
              </a:ext>
            </a:extLst>
          </p:cNvPr>
          <p:cNvSpPr txBox="1"/>
          <p:nvPr/>
        </p:nvSpPr>
        <p:spPr>
          <a:xfrm>
            <a:off x="6012160" y="1556792"/>
            <a:ext cx="25922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dirty="0"/>
              <a:t>Multimode-</a:t>
            </a:r>
          </a:p>
          <a:p>
            <a:r>
              <a:rPr lang="de-AT" dirty="0"/>
              <a:t>strong </a:t>
            </a:r>
            <a:r>
              <a:rPr lang="de-AT" dirty="0" err="1"/>
              <a:t>coupling</a:t>
            </a:r>
            <a:r>
              <a:rPr lang="de-AT" dirty="0"/>
              <a:t> </a:t>
            </a:r>
            <a:r>
              <a:rPr lang="de-AT" dirty="0" err="1"/>
              <a:t>regime</a:t>
            </a:r>
            <a:endParaRPr lang="en-GB" dirty="0"/>
          </a:p>
        </p:txBody>
      </p:sp>
      <p:sp>
        <p:nvSpPr>
          <p:cNvPr id="4" name="Textfeld 3"/>
          <p:cNvSpPr txBox="1"/>
          <p:nvPr/>
        </p:nvSpPr>
        <p:spPr>
          <a:xfrm>
            <a:off x="2788768" y="6237312"/>
            <a:ext cx="3219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 err="1"/>
              <a:t>laser</a:t>
            </a:r>
            <a:r>
              <a:rPr lang="de-AT" dirty="0"/>
              <a:t> – </a:t>
            </a:r>
            <a:r>
              <a:rPr lang="de-AT" dirty="0" err="1"/>
              <a:t>cavity</a:t>
            </a:r>
            <a:r>
              <a:rPr lang="de-AT" dirty="0"/>
              <a:t> </a:t>
            </a:r>
            <a:r>
              <a:rPr lang="de-AT" dirty="0" err="1"/>
              <a:t>detuning</a:t>
            </a:r>
            <a:r>
              <a:rPr lang="de-AT" dirty="0"/>
              <a:t> </a:t>
            </a:r>
            <a:r>
              <a:rPr lang="el-GR" dirty="0"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r>
              <a:rPr lang="de-AT" dirty="0"/>
              <a:t>/FSR</a:t>
            </a:r>
            <a:endParaRPr lang="en-GB" dirty="0"/>
          </a:p>
        </p:txBody>
      </p:sp>
      <p:pic>
        <p:nvPicPr>
          <p:cNvPr id="13" name="Grafik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7792" y="2986545"/>
            <a:ext cx="2559551" cy="1162535"/>
          </a:xfrm>
          <a:prstGeom prst="rect">
            <a:avLst/>
          </a:prstGeom>
        </p:spPr>
      </p:pic>
      <p:sp>
        <p:nvSpPr>
          <p:cNvPr id="14" name="Textfeld 13"/>
          <p:cNvSpPr txBox="1"/>
          <p:nvPr/>
        </p:nvSpPr>
        <p:spPr>
          <a:xfrm>
            <a:off x="6007919" y="2117196"/>
            <a:ext cx="2072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/>
              <a:t>„</a:t>
            </a:r>
            <a:r>
              <a:rPr lang="de-AT" dirty="0" err="1"/>
              <a:t>effective</a:t>
            </a:r>
            <a:r>
              <a:rPr lang="de-AT" dirty="0"/>
              <a:t>“ N ~ 100</a:t>
            </a:r>
            <a:endParaRPr lang="en-GB" dirty="0"/>
          </a:p>
        </p:txBody>
      </p:sp>
      <p:graphicFrame>
        <p:nvGraphicFramePr>
          <p:cNvPr id="15" name="Object 10">
            <a:extLst>
              <a:ext uri="{FF2B5EF4-FFF2-40B4-BE49-F238E27FC236}">
                <a16:creationId xmlns:a16="http://schemas.microsoft.com/office/drawing/2014/main" id="{CAC5E157-C262-4933-8A27-2AFB442A00F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50808141"/>
              </p:ext>
            </p:extLst>
          </p:nvPr>
        </p:nvGraphicFramePr>
        <p:xfrm>
          <a:off x="5724128" y="1055555"/>
          <a:ext cx="2550663" cy="2823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13" name="Acrobat Document" r:id="rId6" imgW="2666753" imgH="295111" progId="AcroExch.Document.DC">
                  <p:embed/>
                </p:oleObj>
              </mc:Choice>
              <mc:Fallback>
                <p:oleObj name="Acrobat Document" r:id="rId6" imgW="2666753" imgH="295111" progId="AcroExch.Document.DC">
                  <p:embed/>
                  <p:pic>
                    <p:nvPicPr>
                      <p:cNvPr id="11" name="Object 10">
                        <a:extLst>
                          <a:ext uri="{FF2B5EF4-FFF2-40B4-BE49-F238E27FC236}">
                            <a16:creationId xmlns:a16="http://schemas.microsoft.com/office/drawing/2014/main" id="{CAC5E157-C262-4933-8A27-2AFB442A00F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724128" y="1055555"/>
                        <a:ext cx="2550663" cy="2823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Rechteck 15"/>
          <p:cNvSpPr/>
          <p:nvPr/>
        </p:nvSpPr>
        <p:spPr>
          <a:xfrm>
            <a:off x="6917882" y="970760"/>
            <a:ext cx="1398534" cy="4555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7FA9DC-E502-4187-B3CA-722D826EF37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2243"/>
          <a:stretch/>
        </p:blipFill>
        <p:spPr>
          <a:xfrm>
            <a:off x="1966896" y="1556793"/>
            <a:ext cx="4120896" cy="4608512"/>
          </a:xfrm>
          <a:prstGeom prst="rect">
            <a:avLst/>
          </a:prstGeom>
        </p:spPr>
      </p:pic>
      <p:sp>
        <p:nvSpPr>
          <p:cNvPr id="17" name="Rectangle 2">
            <a:extLst>
              <a:ext uri="{FF2B5EF4-FFF2-40B4-BE49-F238E27FC236}">
                <a16:creationId xmlns:a16="http://schemas.microsoft.com/office/drawing/2014/main" id="{9157033C-A1F8-4230-B32B-4E070035219E}"/>
              </a:ext>
            </a:extLst>
          </p:cNvPr>
          <p:cNvSpPr/>
          <p:nvPr/>
        </p:nvSpPr>
        <p:spPr>
          <a:xfrm>
            <a:off x="1935568" y="1524634"/>
            <a:ext cx="288032" cy="3600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8238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4" grpId="0"/>
      <p:bldP spid="1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83568" y="52661"/>
            <a:ext cx="7429552" cy="648072"/>
          </a:xfrm>
        </p:spPr>
        <p:txBody>
          <a:bodyPr/>
          <a:lstStyle/>
          <a:p>
            <a:r>
              <a:rPr lang="de-AT" dirty="0"/>
              <a:t>Temporal </a:t>
            </a:r>
            <a:r>
              <a:rPr lang="de-AT" dirty="0" err="1"/>
              <a:t>dynamics</a:t>
            </a:r>
            <a:endParaRPr lang="de-AT" dirty="0"/>
          </a:p>
        </p:txBody>
      </p:sp>
      <p:sp>
        <p:nvSpPr>
          <p:cNvPr id="12" name="object 3"/>
          <p:cNvSpPr/>
          <p:nvPr/>
        </p:nvSpPr>
        <p:spPr>
          <a:xfrm>
            <a:off x="179512" y="1628800"/>
            <a:ext cx="6501836" cy="26599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Rechteck 12"/>
          <p:cNvSpPr/>
          <p:nvPr/>
        </p:nvSpPr>
        <p:spPr>
          <a:xfrm>
            <a:off x="5896562" y="4020000"/>
            <a:ext cx="432048" cy="36004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dirty="0">
                <a:solidFill>
                  <a:schemeClr val="tx1"/>
                </a:solidFill>
              </a:rPr>
              <a:t>BS</a:t>
            </a:r>
            <a:endParaRPr lang="en-GB" dirty="0">
              <a:solidFill>
                <a:schemeClr val="tx1"/>
              </a:solidFill>
            </a:endParaRPr>
          </a:p>
        </p:txBody>
      </p:sp>
      <p:cxnSp>
        <p:nvCxnSpPr>
          <p:cNvPr id="15" name="Gerade Verbindung mit Pfeil 14"/>
          <p:cNvCxnSpPr/>
          <p:nvPr/>
        </p:nvCxnSpPr>
        <p:spPr>
          <a:xfrm>
            <a:off x="6444208" y="4185084"/>
            <a:ext cx="72008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/>
          <p:cNvCxnSpPr/>
          <p:nvPr/>
        </p:nvCxnSpPr>
        <p:spPr>
          <a:xfrm rot="16200000" flipH="1" flipV="1">
            <a:off x="5724127" y="4849924"/>
            <a:ext cx="72008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bject 17"/>
          <p:cNvSpPr/>
          <p:nvPr/>
        </p:nvSpPr>
        <p:spPr>
          <a:xfrm>
            <a:off x="7319317" y="3880284"/>
            <a:ext cx="389889" cy="6096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7"/>
          <p:cNvSpPr/>
          <p:nvPr/>
        </p:nvSpPr>
        <p:spPr>
          <a:xfrm rot="5400000">
            <a:off x="5889223" y="5191353"/>
            <a:ext cx="389889" cy="6096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ogen 19"/>
          <p:cNvSpPr/>
          <p:nvPr/>
        </p:nvSpPr>
        <p:spPr>
          <a:xfrm rot="5400000">
            <a:off x="5643062" y="3690447"/>
            <a:ext cx="2057086" cy="1944216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Textfeld 21"/>
          <p:cNvSpPr txBox="1"/>
          <p:nvPr/>
        </p:nvSpPr>
        <p:spPr>
          <a:xfrm>
            <a:off x="6544694" y="5761296"/>
            <a:ext cx="2198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 err="1"/>
              <a:t>count</a:t>
            </a:r>
            <a:r>
              <a:rPr lang="de-AT" dirty="0"/>
              <a:t> </a:t>
            </a:r>
            <a:r>
              <a:rPr lang="de-AT" dirty="0" err="1"/>
              <a:t>coincidences</a:t>
            </a:r>
            <a:endParaRPr lang="en-GB" dirty="0"/>
          </a:p>
        </p:txBody>
      </p:sp>
      <p:sp>
        <p:nvSpPr>
          <p:cNvPr id="23" name="object 5"/>
          <p:cNvSpPr/>
          <p:nvPr/>
        </p:nvSpPr>
        <p:spPr>
          <a:xfrm>
            <a:off x="1547664" y="1412776"/>
            <a:ext cx="2971081" cy="129614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Pfeil nach rechts 23"/>
          <p:cNvSpPr/>
          <p:nvPr/>
        </p:nvSpPr>
        <p:spPr>
          <a:xfrm rot="19326572">
            <a:off x="1440371" y="2574904"/>
            <a:ext cx="1512168" cy="63865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dirty="0" err="1"/>
              <a:t>res</a:t>
            </a:r>
            <a:r>
              <a:rPr lang="de-AT" dirty="0"/>
              <a:t>. light</a:t>
            </a:r>
            <a:endParaRPr lang="en-GB" dirty="0"/>
          </a:p>
        </p:txBody>
      </p:sp>
      <p:cxnSp>
        <p:nvCxnSpPr>
          <p:cNvPr id="14" name="Gerade Verbindung mit Pfeil 13"/>
          <p:cNvCxnSpPr/>
          <p:nvPr/>
        </p:nvCxnSpPr>
        <p:spPr>
          <a:xfrm flipV="1">
            <a:off x="3033204" y="3753409"/>
            <a:ext cx="268913" cy="23275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0643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0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8" grpId="0" animBg="1"/>
      <p:bldP spid="19" grpId="0" animBg="1"/>
      <p:bldP spid="20" grpId="0" animBg="1"/>
      <p:bldP spid="22" grpId="0"/>
      <p:bldP spid="23" grpId="0" animBg="1"/>
      <p:bldP spid="2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83568" y="52661"/>
            <a:ext cx="7429552" cy="648072"/>
          </a:xfrm>
        </p:spPr>
        <p:txBody>
          <a:bodyPr/>
          <a:lstStyle/>
          <a:p>
            <a:r>
              <a:rPr lang="de-AT" dirty="0"/>
              <a:t>g</a:t>
            </a:r>
            <a:r>
              <a:rPr lang="de-AT" baseline="30000" dirty="0"/>
              <a:t>(2)</a:t>
            </a:r>
            <a:r>
              <a:rPr lang="de-AT" dirty="0"/>
              <a:t> </a:t>
            </a:r>
            <a:r>
              <a:rPr lang="de-AT" dirty="0" err="1"/>
              <a:t>measurements</a:t>
            </a:r>
            <a:endParaRPr lang="de-AT" dirty="0"/>
          </a:p>
        </p:txBody>
      </p:sp>
      <p:sp>
        <p:nvSpPr>
          <p:cNvPr id="3" name="object 13">
            <a:extLst>
              <a:ext uri="{FF2B5EF4-FFF2-40B4-BE49-F238E27FC236}">
                <a16:creationId xmlns:a16="http://schemas.microsoft.com/office/drawing/2014/main" id="{32035FEA-FAC5-4ECD-B062-722008A5BF06}"/>
              </a:ext>
            </a:extLst>
          </p:cNvPr>
          <p:cNvSpPr txBox="1"/>
          <p:nvPr/>
        </p:nvSpPr>
        <p:spPr>
          <a:xfrm>
            <a:off x="251520" y="1052736"/>
            <a:ext cx="8496944" cy="83817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9700"/>
              </a:lnSpc>
              <a:spcBef>
                <a:spcPts val="100"/>
              </a:spcBef>
            </a:pPr>
            <a:r>
              <a:rPr lang="de-AT" sz="2200" spc="-10" dirty="0" err="1">
                <a:latin typeface="Arial"/>
                <a:cs typeface="Arial"/>
              </a:rPr>
              <a:t>External</a:t>
            </a:r>
            <a:r>
              <a:rPr sz="2200" spc="-5" dirty="0">
                <a:latin typeface="Arial"/>
                <a:cs typeface="Arial"/>
              </a:rPr>
              <a:t> </a:t>
            </a:r>
            <a:r>
              <a:rPr lang="de-AT" sz="2200" spc="-5" dirty="0" err="1">
                <a:latin typeface="Arial"/>
                <a:cs typeface="Arial"/>
              </a:rPr>
              <a:t>excitation</a:t>
            </a:r>
            <a:r>
              <a:rPr lang="de-AT" sz="2200" spc="-5" dirty="0">
                <a:latin typeface="Arial"/>
                <a:cs typeface="Arial"/>
              </a:rPr>
              <a:t> </a:t>
            </a:r>
            <a:r>
              <a:rPr lang="de-AT" sz="2200" spc="-5" dirty="0" err="1">
                <a:latin typeface="Arial"/>
                <a:cs typeface="Arial"/>
              </a:rPr>
              <a:t>of</a:t>
            </a:r>
            <a:r>
              <a:rPr lang="de-AT" sz="2200" spc="-5" dirty="0">
                <a:latin typeface="Arial"/>
                <a:cs typeface="Arial"/>
              </a:rPr>
              <a:t> </a:t>
            </a:r>
            <a:r>
              <a:rPr lang="de-AT" sz="2200" spc="-5" dirty="0" err="1">
                <a:latin typeface="Arial"/>
                <a:cs typeface="Arial"/>
              </a:rPr>
              <a:t>around</a:t>
            </a:r>
            <a:r>
              <a:rPr sz="2200" spc="-30" dirty="0">
                <a:latin typeface="Arial"/>
                <a:cs typeface="Arial"/>
              </a:rPr>
              <a:t> </a:t>
            </a:r>
            <a:r>
              <a:rPr lang="de-AT" sz="2200" spc="-5" dirty="0">
                <a:latin typeface="Arial"/>
                <a:cs typeface="Arial"/>
              </a:rPr>
              <a:t>4</a:t>
            </a:r>
            <a:r>
              <a:rPr sz="2200" spc="-5" dirty="0">
                <a:latin typeface="Arial"/>
                <a:cs typeface="Arial"/>
              </a:rPr>
              <a:t>00</a:t>
            </a:r>
            <a:r>
              <a:rPr lang="de-AT" sz="2200" spc="-5" dirty="0">
                <a:latin typeface="Arial"/>
                <a:cs typeface="Arial"/>
              </a:rPr>
              <a:t> </a:t>
            </a:r>
            <a:r>
              <a:rPr lang="de-AT" sz="2200" spc="-5" dirty="0" err="1">
                <a:latin typeface="Arial"/>
                <a:cs typeface="Arial"/>
              </a:rPr>
              <a:t>atoms</a:t>
            </a:r>
            <a:endParaRPr lang="de-AT" sz="2200" spc="-5" dirty="0">
              <a:latin typeface="Arial"/>
              <a:cs typeface="Arial"/>
            </a:endParaRPr>
          </a:p>
          <a:p>
            <a:pPr marL="12700" marR="5080">
              <a:lnSpc>
                <a:spcPct val="119700"/>
              </a:lnSpc>
              <a:spcBef>
                <a:spcPts val="100"/>
              </a:spcBef>
            </a:pPr>
            <a:r>
              <a:rPr lang="de-AT" sz="2200" spc="-5" dirty="0" err="1">
                <a:latin typeface="Arial"/>
                <a:cs typeface="Arial"/>
              </a:rPr>
              <a:t>Comparision</a:t>
            </a:r>
            <a:r>
              <a:rPr lang="de-AT" sz="2200" spc="-5" dirty="0">
                <a:latin typeface="Arial"/>
                <a:cs typeface="Arial"/>
              </a:rPr>
              <a:t> </a:t>
            </a:r>
            <a:r>
              <a:rPr lang="de-AT" sz="2200" spc="-5" dirty="0" err="1">
                <a:latin typeface="Arial"/>
                <a:cs typeface="Arial"/>
              </a:rPr>
              <a:t>between</a:t>
            </a:r>
            <a:r>
              <a:rPr lang="de-AT" sz="2200" spc="-5" dirty="0">
                <a:latin typeface="Arial"/>
                <a:cs typeface="Arial"/>
              </a:rPr>
              <a:t> </a:t>
            </a:r>
            <a:r>
              <a:rPr lang="de-AT" sz="2200" spc="-5" dirty="0" err="1">
                <a:latin typeface="Arial"/>
                <a:cs typeface="Arial"/>
              </a:rPr>
              <a:t>resonator</a:t>
            </a:r>
            <a:r>
              <a:rPr lang="de-AT" sz="2200" spc="-5" dirty="0">
                <a:latin typeface="Arial"/>
                <a:cs typeface="Arial"/>
              </a:rPr>
              <a:t> </a:t>
            </a:r>
            <a:r>
              <a:rPr lang="de-AT" sz="2200" spc="-5" dirty="0" err="1">
                <a:latin typeface="Arial"/>
                <a:cs typeface="Arial"/>
              </a:rPr>
              <a:t>switched</a:t>
            </a:r>
            <a:r>
              <a:rPr lang="de-AT" sz="2200" spc="-5" dirty="0">
                <a:latin typeface="Arial"/>
                <a:cs typeface="Arial"/>
              </a:rPr>
              <a:t> on </a:t>
            </a:r>
            <a:r>
              <a:rPr lang="de-AT" sz="2200" spc="-5" dirty="0" err="1">
                <a:latin typeface="Arial"/>
                <a:cs typeface="Arial"/>
              </a:rPr>
              <a:t>and</a:t>
            </a:r>
            <a:r>
              <a:rPr lang="de-AT" sz="2200" spc="-5" dirty="0">
                <a:latin typeface="Arial"/>
                <a:cs typeface="Arial"/>
              </a:rPr>
              <a:t> off</a:t>
            </a:r>
            <a:endParaRPr sz="2200" dirty="0">
              <a:latin typeface="Arial"/>
              <a:cs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D634C2-58BC-4AEA-99CF-2BE6AEF92F05}"/>
              </a:ext>
            </a:extLst>
          </p:cNvPr>
          <p:cNvSpPr txBox="1"/>
          <p:nvPr/>
        </p:nvSpPr>
        <p:spPr>
          <a:xfrm>
            <a:off x="251520" y="5805264"/>
            <a:ext cx="76177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/>
              <a:t>Revivals at </a:t>
            </a:r>
            <a:r>
              <a:rPr lang="de-AT" dirty="0" err="1"/>
              <a:t>roundtrip</a:t>
            </a:r>
            <a:r>
              <a:rPr lang="de-AT" dirty="0"/>
              <a:t> </a:t>
            </a:r>
            <a:r>
              <a:rPr lang="de-AT" dirty="0" err="1"/>
              <a:t>times</a:t>
            </a:r>
            <a:endParaRPr lang="de-AT" dirty="0"/>
          </a:p>
          <a:p>
            <a:r>
              <a:rPr lang="de-AT" dirty="0">
                <a:sym typeface="Wingdings" panose="05000000000000000000" pitchFamily="2" charset="2"/>
              </a:rPr>
              <a:t> Photons </a:t>
            </a:r>
            <a:r>
              <a:rPr lang="de-AT" dirty="0" err="1">
                <a:sym typeface="Wingdings" panose="05000000000000000000" pitchFamily="2" charset="2"/>
              </a:rPr>
              <a:t>travel</a:t>
            </a:r>
            <a:r>
              <a:rPr lang="de-AT" dirty="0">
                <a:sym typeface="Wingdings" panose="05000000000000000000" pitchFamily="2" charset="2"/>
              </a:rPr>
              <a:t> </a:t>
            </a:r>
            <a:r>
              <a:rPr lang="de-AT" dirty="0" err="1">
                <a:sym typeface="Wingdings" panose="05000000000000000000" pitchFamily="2" charset="2"/>
              </a:rPr>
              <a:t>as</a:t>
            </a:r>
            <a:r>
              <a:rPr lang="de-AT" dirty="0">
                <a:sym typeface="Wingdings" panose="05000000000000000000" pitchFamily="2" charset="2"/>
              </a:rPr>
              <a:t> a pulse and </a:t>
            </a:r>
            <a:r>
              <a:rPr lang="de-AT" dirty="0" err="1">
                <a:sym typeface="Wingdings" panose="05000000000000000000" pitchFamily="2" charset="2"/>
              </a:rPr>
              <a:t>thus</a:t>
            </a:r>
            <a:r>
              <a:rPr lang="de-AT" dirty="0">
                <a:sym typeface="Wingdings" panose="05000000000000000000" pitchFamily="2" charset="2"/>
              </a:rPr>
              <a:t> </a:t>
            </a:r>
            <a:r>
              <a:rPr lang="de-AT" dirty="0" err="1">
                <a:sym typeface="Wingdings" panose="05000000000000000000" pitchFamily="2" charset="2"/>
              </a:rPr>
              <a:t>couple</a:t>
            </a:r>
            <a:r>
              <a:rPr lang="de-AT" dirty="0">
                <a:sym typeface="Wingdings" panose="05000000000000000000" pitchFamily="2" charset="2"/>
              </a:rPr>
              <a:t> </a:t>
            </a:r>
            <a:r>
              <a:rPr lang="de-AT" dirty="0" err="1">
                <a:sym typeface="Wingdings" panose="05000000000000000000" pitchFamily="2" charset="2"/>
              </a:rPr>
              <a:t>to</a:t>
            </a:r>
            <a:r>
              <a:rPr lang="de-AT" dirty="0">
                <a:sym typeface="Wingdings" panose="05000000000000000000" pitchFamily="2" charset="2"/>
              </a:rPr>
              <a:t> </a:t>
            </a:r>
            <a:r>
              <a:rPr lang="de-AT" dirty="0" err="1">
                <a:sym typeface="Wingdings" panose="05000000000000000000" pitchFamily="2" charset="2"/>
              </a:rPr>
              <a:t>several</a:t>
            </a:r>
            <a:r>
              <a:rPr lang="de-AT" dirty="0">
                <a:sym typeface="Wingdings" panose="05000000000000000000" pitchFamily="2" charset="2"/>
              </a:rPr>
              <a:t> </a:t>
            </a:r>
            <a:r>
              <a:rPr lang="de-AT" dirty="0" err="1">
                <a:sym typeface="Wingdings" panose="05000000000000000000" pitchFamily="2" charset="2"/>
              </a:rPr>
              <a:t>resonator</a:t>
            </a:r>
            <a:r>
              <a:rPr lang="de-AT" dirty="0">
                <a:sym typeface="Wingdings" panose="05000000000000000000" pitchFamily="2" charset="2"/>
              </a:rPr>
              <a:t> </a:t>
            </a:r>
            <a:r>
              <a:rPr lang="de-AT" dirty="0" err="1">
                <a:sym typeface="Wingdings" panose="05000000000000000000" pitchFamily="2" charset="2"/>
              </a:rPr>
              <a:t>modes</a:t>
            </a:r>
            <a:endParaRPr lang="en-GB" dirty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937" y="2296955"/>
            <a:ext cx="4392264" cy="3071014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937" y="2296955"/>
            <a:ext cx="4400528" cy="307679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623C075-0761-4FA1-B017-F18166353FD3}"/>
              </a:ext>
            </a:extLst>
          </p:cNvPr>
          <p:cNvSpPr/>
          <p:nvPr/>
        </p:nvSpPr>
        <p:spPr>
          <a:xfrm>
            <a:off x="1403648" y="2420888"/>
            <a:ext cx="3312368" cy="21941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Textfeld 10"/>
          <p:cNvSpPr txBox="1"/>
          <p:nvPr/>
        </p:nvSpPr>
        <p:spPr>
          <a:xfrm>
            <a:off x="5230109" y="4291917"/>
            <a:ext cx="206498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 err="1">
                <a:solidFill>
                  <a:srgbClr val="1F77B4"/>
                </a:solidFill>
              </a:rPr>
              <a:t>resonator</a:t>
            </a:r>
            <a:r>
              <a:rPr lang="de-AT" dirty="0">
                <a:solidFill>
                  <a:srgbClr val="1F77B4"/>
                </a:solidFill>
              </a:rPr>
              <a:t> OFF</a:t>
            </a:r>
          </a:p>
          <a:p>
            <a:r>
              <a:rPr lang="de-AT" dirty="0" err="1">
                <a:solidFill>
                  <a:srgbClr val="FF963A"/>
                </a:solidFill>
              </a:rPr>
              <a:t>resonator</a:t>
            </a:r>
            <a:r>
              <a:rPr lang="de-AT" dirty="0">
                <a:solidFill>
                  <a:srgbClr val="FF963A"/>
                </a:solidFill>
              </a:rPr>
              <a:t> ON</a:t>
            </a:r>
          </a:p>
          <a:p>
            <a:r>
              <a:rPr lang="de-AT" dirty="0"/>
              <a:t>Insert: </a:t>
            </a:r>
            <a:r>
              <a:rPr lang="de-AT" dirty="0" err="1"/>
              <a:t>divided</a:t>
            </a:r>
            <a:r>
              <a:rPr lang="de-AT" dirty="0"/>
              <a:t> g</a:t>
            </a:r>
            <a:r>
              <a:rPr lang="de-AT" baseline="30000" dirty="0"/>
              <a:t>(2)</a:t>
            </a:r>
            <a:r>
              <a:rPr lang="de-AT" dirty="0"/>
              <a:t> </a:t>
            </a:r>
            <a:endParaRPr lang="en-GB" dirty="0"/>
          </a:p>
        </p:txBody>
      </p:sp>
      <p:sp>
        <p:nvSpPr>
          <p:cNvPr id="4" name="Textfeld 3"/>
          <p:cNvSpPr txBox="1"/>
          <p:nvPr/>
        </p:nvSpPr>
        <p:spPr>
          <a:xfrm>
            <a:off x="2123728" y="5327770"/>
            <a:ext cx="8274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τ</a:t>
            </a:r>
            <a:r>
              <a:rPr lang="de-A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AT" dirty="0"/>
              <a:t>FSR</a:t>
            </a:r>
            <a:endParaRPr lang="en-GB" dirty="0"/>
          </a:p>
        </p:txBody>
      </p:sp>
      <p:sp>
        <p:nvSpPr>
          <p:cNvPr id="8" name="Rechteck 7"/>
          <p:cNvSpPr/>
          <p:nvPr/>
        </p:nvSpPr>
        <p:spPr>
          <a:xfrm rot="16200000">
            <a:off x="-154200" y="3578046"/>
            <a:ext cx="8114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AT" dirty="0"/>
              <a:t>g</a:t>
            </a:r>
            <a:r>
              <a:rPr lang="de-AT" baseline="30000" dirty="0"/>
              <a:t>(2)</a:t>
            </a:r>
            <a:r>
              <a:rPr lang="de-AT" dirty="0"/>
              <a:t> (</a:t>
            </a:r>
            <a:r>
              <a:rPr lang="el-GR" dirty="0">
                <a:latin typeface="Times New Roman" panose="02020603050405020304" pitchFamily="18" charset="0"/>
                <a:cs typeface="Times New Roman" panose="02020603050405020304" pitchFamily="18" charset="0"/>
              </a:rPr>
              <a:t>τ</a:t>
            </a:r>
            <a:r>
              <a:rPr lang="de-AT" dirty="0"/>
              <a:t>)</a:t>
            </a:r>
            <a:endParaRPr lang="en-GB" dirty="0"/>
          </a:p>
        </p:txBody>
      </p:sp>
      <p:graphicFrame>
        <p:nvGraphicFramePr>
          <p:cNvPr id="12" name="Object 6">
            <a:extLst>
              <a:ext uri="{FF2B5EF4-FFF2-40B4-BE49-F238E27FC236}">
                <a16:creationId xmlns:a16="http://schemas.microsoft.com/office/drawing/2014/main" id="{4E92FAAD-0338-460F-AC28-14DC344AD6D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09304200"/>
              </p:ext>
            </p:extLst>
          </p:nvPr>
        </p:nvGraphicFramePr>
        <p:xfrm>
          <a:off x="5230109" y="5407791"/>
          <a:ext cx="2222211" cy="3174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00" name="Acrobat Document" r:id="rId6" imgW="1733118" imgH="247322" progId="AcroExch.Document.DC">
                  <p:embed/>
                </p:oleObj>
              </mc:Choice>
              <mc:Fallback>
                <p:oleObj name="Acrobat Document" r:id="rId6" imgW="1733118" imgH="247322" progId="AcroExch.Document.DC">
                  <p:embed/>
                  <p:pic>
                    <p:nvPicPr>
                      <p:cNvPr id="48" name="Object 6">
                        <a:extLst>
                          <a:ext uri="{FF2B5EF4-FFF2-40B4-BE49-F238E27FC236}">
                            <a16:creationId xmlns:a16="http://schemas.microsoft.com/office/drawing/2014/main" id="{4E92FAAD-0338-460F-AC28-14DC344AD6D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230109" y="5407791"/>
                        <a:ext cx="2222211" cy="31745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87335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4" grpId="0"/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97558" y="151129"/>
            <a:ext cx="7086809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de-AT" sz="3200" dirty="0"/>
              <a:t>MMSC </a:t>
            </a:r>
            <a:r>
              <a:rPr lang="de-AT" sz="3200" dirty="0" err="1"/>
              <a:t>conclusion</a:t>
            </a:r>
            <a:endParaRPr sz="3200" dirty="0"/>
          </a:p>
        </p:txBody>
      </p:sp>
      <p:sp>
        <p:nvSpPr>
          <p:cNvPr id="7" name="object 7"/>
          <p:cNvSpPr/>
          <p:nvPr/>
        </p:nvSpPr>
        <p:spPr>
          <a:xfrm>
            <a:off x="5436096" y="4548670"/>
            <a:ext cx="2552640" cy="17606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797558" y="1199585"/>
            <a:ext cx="7884159" cy="2805896"/>
          </a:xfrm>
          <a:prstGeom prst="rect">
            <a:avLst/>
          </a:prstGeom>
        </p:spPr>
        <p:txBody>
          <a:bodyPr vert="horz" wrap="square" lIns="0" tIns="1574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40"/>
              </a:spcBef>
            </a:pPr>
            <a:r>
              <a:rPr lang="de-AT" sz="2200" spc="-5" dirty="0" err="1">
                <a:latin typeface="Arial"/>
                <a:cs typeface="Arial"/>
              </a:rPr>
              <a:t>Length</a:t>
            </a:r>
            <a:r>
              <a:rPr lang="de-AT" sz="2200" spc="-5" dirty="0">
                <a:latin typeface="Arial"/>
                <a:cs typeface="Arial"/>
              </a:rPr>
              <a:t> </a:t>
            </a:r>
            <a:r>
              <a:rPr lang="de-AT" sz="2200" spc="-5" dirty="0" err="1">
                <a:latin typeface="Arial"/>
                <a:cs typeface="Arial"/>
              </a:rPr>
              <a:t>independent</a:t>
            </a:r>
            <a:r>
              <a:rPr lang="de-AT" sz="2200" spc="-5" dirty="0">
                <a:latin typeface="Arial"/>
                <a:cs typeface="Arial"/>
              </a:rPr>
              <a:t> </a:t>
            </a:r>
            <a:r>
              <a:rPr lang="de-AT" sz="2200" spc="-5" dirty="0" err="1">
                <a:latin typeface="Arial"/>
                <a:cs typeface="Arial"/>
              </a:rPr>
              <a:t>cooperativity</a:t>
            </a:r>
            <a:endParaRPr lang="de-AT" sz="2200" spc="-5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240"/>
              </a:spcBef>
            </a:pPr>
            <a:endParaRPr lang="de-AT" sz="2200" spc="-5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240"/>
              </a:spcBef>
            </a:pPr>
            <a:r>
              <a:rPr lang="de-AT" sz="2200" spc="-5" dirty="0">
                <a:latin typeface="Arial"/>
                <a:cs typeface="Arial"/>
              </a:rPr>
              <a:t>Observation </a:t>
            </a:r>
            <a:r>
              <a:rPr lang="de-AT" sz="2200" spc="-5" dirty="0" err="1">
                <a:latin typeface="Arial"/>
                <a:cs typeface="Arial"/>
              </a:rPr>
              <a:t>of</a:t>
            </a:r>
            <a:r>
              <a:rPr lang="de-AT" sz="2200" spc="-5" dirty="0">
                <a:latin typeface="Arial"/>
                <a:cs typeface="Arial"/>
              </a:rPr>
              <a:t> </a:t>
            </a:r>
            <a:r>
              <a:rPr lang="de-AT" sz="2200" spc="-5" dirty="0" err="1">
                <a:latin typeface="Arial"/>
                <a:cs typeface="Arial"/>
              </a:rPr>
              <a:t>multimode</a:t>
            </a:r>
            <a:r>
              <a:rPr lang="de-AT" sz="2200" spc="-5" dirty="0">
                <a:latin typeface="Arial"/>
                <a:cs typeface="Arial"/>
              </a:rPr>
              <a:t> strong </a:t>
            </a:r>
            <a:r>
              <a:rPr lang="de-AT" sz="2200" spc="-5" dirty="0" err="1">
                <a:latin typeface="Arial"/>
                <a:cs typeface="Arial"/>
              </a:rPr>
              <a:t>coupling</a:t>
            </a:r>
            <a:endParaRPr lang="de-AT" sz="2200" spc="-5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240"/>
              </a:spcBef>
            </a:pPr>
            <a:endParaRPr lang="de-AT" sz="2200" spc="-5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240"/>
              </a:spcBef>
            </a:pPr>
            <a:r>
              <a:rPr lang="de-AT" sz="2200" spc="-5" dirty="0">
                <a:latin typeface="Arial"/>
                <a:cs typeface="Arial"/>
              </a:rPr>
              <a:t>Observation </a:t>
            </a:r>
            <a:r>
              <a:rPr lang="de-AT" sz="2200" spc="-5" dirty="0" err="1">
                <a:latin typeface="Arial"/>
                <a:cs typeface="Arial"/>
              </a:rPr>
              <a:t>of</a:t>
            </a:r>
            <a:r>
              <a:rPr lang="de-AT" sz="2200" spc="-5" dirty="0">
                <a:latin typeface="Arial"/>
                <a:cs typeface="Arial"/>
              </a:rPr>
              <a:t> </a:t>
            </a:r>
            <a:r>
              <a:rPr lang="de-AT" sz="2200" spc="-5" dirty="0" err="1">
                <a:latin typeface="Arial"/>
                <a:cs typeface="Arial"/>
              </a:rPr>
              <a:t>multimode</a:t>
            </a:r>
            <a:r>
              <a:rPr lang="de-AT" sz="2200" spc="-5" dirty="0">
                <a:latin typeface="Arial"/>
                <a:cs typeface="Arial"/>
              </a:rPr>
              <a:t> </a:t>
            </a:r>
            <a:r>
              <a:rPr lang="de-AT" sz="2200" spc="-5" dirty="0" err="1">
                <a:latin typeface="Arial"/>
                <a:cs typeface="Arial"/>
              </a:rPr>
              <a:t>dynamics</a:t>
            </a:r>
            <a:r>
              <a:rPr lang="de-AT" sz="2200" spc="-5" dirty="0">
                <a:latin typeface="Arial"/>
                <a:cs typeface="Arial"/>
              </a:rPr>
              <a:t> in </a:t>
            </a:r>
            <a:r>
              <a:rPr lang="de-AT" sz="2200" spc="-5" dirty="0" err="1">
                <a:latin typeface="Arial"/>
                <a:cs typeface="Arial"/>
              </a:rPr>
              <a:t>correlation</a:t>
            </a:r>
            <a:r>
              <a:rPr lang="de-AT" sz="2200" spc="-5" dirty="0">
                <a:latin typeface="Arial"/>
                <a:cs typeface="Arial"/>
              </a:rPr>
              <a:t> </a:t>
            </a:r>
            <a:r>
              <a:rPr lang="de-AT" sz="2200" spc="-5" dirty="0" err="1">
                <a:latin typeface="Arial"/>
                <a:cs typeface="Arial"/>
              </a:rPr>
              <a:t>measurements</a:t>
            </a:r>
            <a:endParaRPr sz="2200" dirty="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07504" y="4437112"/>
            <a:ext cx="3829736" cy="186644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0730" y="163829"/>
            <a:ext cx="1867054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5" dirty="0"/>
              <a:t>Ou</a:t>
            </a:r>
            <a:r>
              <a:rPr spc="-5" dirty="0"/>
              <a:t>t</a:t>
            </a:r>
            <a:r>
              <a:rPr spc="-15" dirty="0"/>
              <a:t>l</a:t>
            </a:r>
            <a:r>
              <a:rPr spc="5" dirty="0"/>
              <a:t>oo</a:t>
            </a:r>
            <a:r>
              <a:rPr dirty="0"/>
              <a:t>k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51520" y="1216964"/>
            <a:ext cx="7969809" cy="457048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-5" dirty="0">
                <a:solidFill>
                  <a:srgbClr val="4E80BC"/>
                </a:solidFill>
                <a:latin typeface="Arial"/>
                <a:cs typeface="Arial"/>
              </a:rPr>
              <a:t>Next experimental</a:t>
            </a:r>
            <a:r>
              <a:rPr sz="2200" spc="-40" dirty="0">
                <a:solidFill>
                  <a:srgbClr val="4E80BC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4E80BC"/>
                </a:solidFill>
                <a:latin typeface="Arial"/>
                <a:cs typeface="Arial"/>
              </a:rPr>
              <a:t>steps</a:t>
            </a:r>
            <a:endParaRPr lang="de-AT" sz="2200" spc="-5" dirty="0">
              <a:solidFill>
                <a:srgbClr val="4E80BC"/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lang="en-GB" sz="2200" dirty="0"/>
          </a:p>
          <a:p>
            <a:pPr marL="355600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GB" sz="2200" spc="-15" dirty="0"/>
              <a:t>Trapping </a:t>
            </a:r>
            <a:r>
              <a:rPr lang="en-GB" sz="2200" spc="-5" dirty="0"/>
              <a:t>atoms </a:t>
            </a:r>
            <a:r>
              <a:rPr lang="en-GB" sz="2200" dirty="0"/>
              <a:t>in </a:t>
            </a:r>
            <a:r>
              <a:rPr lang="en-GB" sz="2200" spc="-5" dirty="0"/>
              <a:t>evanescent field of the nanofiber</a:t>
            </a:r>
          </a:p>
          <a:p>
            <a:pPr marL="355600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de-AT" sz="2200" spc="-5" dirty="0" err="1"/>
              <a:t>Studying</a:t>
            </a:r>
            <a:r>
              <a:rPr lang="de-AT" sz="2200" spc="-5" dirty="0"/>
              <a:t> </a:t>
            </a:r>
            <a:r>
              <a:rPr lang="de-AT" sz="2200" spc="-5" dirty="0" err="1"/>
              <a:t>the</a:t>
            </a:r>
            <a:r>
              <a:rPr lang="de-AT" sz="2200" spc="-5" dirty="0"/>
              <a:t> </a:t>
            </a:r>
            <a:r>
              <a:rPr lang="de-AT" sz="2200" spc="-5" dirty="0" err="1"/>
              <a:t>interaction</a:t>
            </a:r>
            <a:r>
              <a:rPr lang="de-AT" sz="2200" spc="-5" dirty="0"/>
              <a:t> </a:t>
            </a:r>
            <a:r>
              <a:rPr lang="de-AT" sz="2200" spc="-5" dirty="0" err="1"/>
              <a:t>of</a:t>
            </a:r>
            <a:r>
              <a:rPr lang="de-AT" sz="2200" spc="-5" dirty="0"/>
              <a:t> </a:t>
            </a:r>
            <a:r>
              <a:rPr lang="de-AT" sz="2200" spc="-5" dirty="0" err="1"/>
              <a:t>photons</a:t>
            </a:r>
            <a:r>
              <a:rPr lang="de-AT" sz="2200" spc="-5" dirty="0"/>
              <a:t> in different </a:t>
            </a:r>
            <a:r>
              <a:rPr lang="de-AT" sz="2200" spc="-5" dirty="0" err="1"/>
              <a:t>modes</a:t>
            </a:r>
            <a:endParaRPr lang="en-GB" sz="2200" dirty="0"/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lang="en-GB" sz="2200" spc="-5" dirty="0">
              <a:solidFill>
                <a:srgbClr val="4E80BC"/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GB" sz="2200" spc="-5" dirty="0">
                <a:solidFill>
                  <a:srgbClr val="4E80BC"/>
                </a:solidFill>
                <a:latin typeface="Arial"/>
                <a:cs typeface="Arial"/>
              </a:rPr>
              <a:t>And</a:t>
            </a:r>
            <a:r>
              <a:rPr lang="en-GB" sz="2200" spc="-75" dirty="0">
                <a:solidFill>
                  <a:srgbClr val="4E80BC"/>
                </a:solidFill>
                <a:latin typeface="Arial"/>
                <a:cs typeface="Arial"/>
              </a:rPr>
              <a:t> </a:t>
            </a:r>
            <a:r>
              <a:rPr lang="en-GB" sz="2200" spc="-5" dirty="0">
                <a:solidFill>
                  <a:srgbClr val="4E80BC"/>
                </a:solidFill>
                <a:latin typeface="Arial"/>
                <a:cs typeface="Arial"/>
              </a:rPr>
              <a:t>then?</a:t>
            </a:r>
            <a:endParaRPr lang="en-GB" sz="2200" dirty="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1230"/>
              </a:spcBef>
              <a:buFont typeface="Arial" panose="020B0604020202020204" pitchFamily="34" charset="0"/>
              <a:buChar char="•"/>
            </a:pPr>
            <a:r>
              <a:rPr lang="en-GB" sz="2200" spc="-5" dirty="0">
                <a:latin typeface="Arial"/>
                <a:cs typeface="Arial"/>
              </a:rPr>
              <a:t>new type of photon-resonator</a:t>
            </a:r>
            <a:r>
              <a:rPr lang="en-GB" sz="2200" spc="-10" dirty="0">
                <a:latin typeface="Arial"/>
                <a:cs typeface="Arial"/>
              </a:rPr>
              <a:t> </a:t>
            </a:r>
            <a:r>
              <a:rPr lang="en-GB" sz="2200" spc="-5" dirty="0">
                <a:latin typeface="Arial"/>
                <a:cs typeface="Arial"/>
              </a:rPr>
              <a:t>dynamics</a:t>
            </a:r>
          </a:p>
          <a:p>
            <a:pPr marL="812800" lvl="1" indent="-342900">
              <a:spcBef>
                <a:spcPts val="1230"/>
              </a:spcBef>
              <a:buFont typeface="Wingdings" panose="05000000000000000000" pitchFamily="2" charset="2"/>
              <a:buChar char="Ø"/>
            </a:pPr>
            <a:r>
              <a:rPr lang="de-AT" sz="2200" spc="-5" dirty="0" err="1">
                <a:latin typeface="Arial"/>
                <a:cs typeface="Arial"/>
              </a:rPr>
              <a:t>roundtrip</a:t>
            </a:r>
            <a:r>
              <a:rPr lang="de-AT" sz="2200" spc="-5" dirty="0">
                <a:latin typeface="Arial"/>
                <a:cs typeface="Arial"/>
              </a:rPr>
              <a:t> time </a:t>
            </a:r>
            <a:r>
              <a:rPr lang="de-AT" sz="2200" spc="-5" dirty="0" err="1">
                <a:latin typeface="Arial"/>
                <a:cs typeface="Arial"/>
              </a:rPr>
              <a:t>is</a:t>
            </a:r>
            <a:r>
              <a:rPr lang="de-AT" sz="2200" spc="-5" dirty="0">
                <a:latin typeface="Arial"/>
                <a:cs typeface="Arial"/>
              </a:rPr>
              <a:t> not </a:t>
            </a:r>
            <a:r>
              <a:rPr lang="de-AT" sz="2200" spc="-5" dirty="0" err="1">
                <a:latin typeface="Arial"/>
                <a:cs typeface="Arial"/>
              </a:rPr>
              <a:t>negligible</a:t>
            </a:r>
            <a:endParaRPr lang="de-AT" sz="2200" spc="-5" dirty="0">
              <a:latin typeface="Arial"/>
              <a:cs typeface="Arial"/>
            </a:endParaRPr>
          </a:p>
          <a:p>
            <a:pPr marL="812800" lvl="1" indent="-342900">
              <a:spcBef>
                <a:spcPts val="1230"/>
              </a:spcBef>
              <a:buFont typeface="Wingdings" panose="05000000000000000000" pitchFamily="2" charset="2"/>
              <a:buChar char="Ø"/>
            </a:pPr>
            <a:r>
              <a:rPr lang="de-AT" sz="2200" spc="-5" dirty="0" err="1">
                <a:latin typeface="Arial"/>
                <a:cs typeface="Arial"/>
              </a:rPr>
              <a:t>no</a:t>
            </a:r>
            <a:r>
              <a:rPr lang="de-AT" sz="2200" spc="-5" dirty="0">
                <a:latin typeface="Arial"/>
                <a:cs typeface="Arial"/>
              </a:rPr>
              <a:t> </a:t>
            </a:r>
            <a:r>
              <a:rPr lang="de-AT" sz="2200" spc="-5" dirty="0" err="1">
                <a:latin typeface="Arial"/>
                <a:cs typeface="Arial"/>
              </a:rPr>
              <a:t>instantaneous</a:t>
            </a:r>
            <a:r>
              <a:rPr lang="de-AT" sz="2200" spc="-5" dirty="0">
                <a:latin typeface="Arial"/>
                <a:cs typeface="Arial"/>
              </a:rPr>
              <a:t> </a:t>
            </a:r>
            <a:r>
              <a:rPr lang="de-AT" sz="2200" spc="-5" dirty="0" err="1">
                <a:latin typeface="Arial"/>
                <a:cs typeface="Arial"/>
              </a:rPr>
              <a:t>atom</a:t>
            </a:r>
            <a:r>
              <a:rPr lang="de-AT" sz="2200" spc="-5" dirty="0">
                <a:latin typeface="Arial"/>
                <a:cs typeface="Arial"/>
              </a:rPr>
              <a:t> – </a:t>
            </a:r>
            <a:r>
              <a:rPr lang="de-AT" sz="2200" spc="-5" dirty="0" err="1">
                <a:latin typeface="Arial"/>
                <a:cs typeface="Arial"/>
              </a:rPr>
              <a:t>cavity</a:t>
            </a:r>
            <a:r>
              <a:rPr lang="de-AT" sz="2200" spc="-5" dirty="0">
                <a:latin typeface="Arial"/>
                <a:cs typeface="Arial"/>
              </a:rPr>
              <a:t> </a:t>
            </a:r>
            <a:r>
              <a:rPr lang="de-AT" sz="2200" spc="-5" dirty="0" err="1">
                <a:latin typeface="Arial"/>
                <a:cs typeface="Arial"/>
              </a:rPr>
              <a:t>interaction</a:t>
            </a:r>
            <a:endParaRPr lang="de-AT" sz="2200" spc="-5" dirty="0">
              <a:latin typeface="Arial"/>
              <a:cs typeface="Arial"/>
            </a:endParaRPr>
          </a:p>
          <a:p>
            <a:pPr marL="812800" lvl="1" indent="-342900">
              <a:spcBef>
                <a:spcPts val="1230"/>
              </a:spcBef>
              <a:buFont typeface="Wingdings" panose="05000000000000000000" pitchFamily="2" charset="2"/>
              <a:buChar char="Ø"/>
            </a:pPr>
            <a:r>
              <a:rPr lang="de-AT" sz="2200" spc="-5" dirty="0" err="1">
                <a:latin typeface="Arial"/>
                <a:cs typeface="Arial"/>
              </a:rPr>
              <a:t>mode</a:t>
            </a:r>
            <a:r>
              <a:rPr lang="de-AT" sz="2200" spc="-5" dirty="0">
                <a:latin typeface="Arial"/>
                <a:cs typeface="Arial"/>
              </a:rPr>
              <a:t> – </a:t>
            </a:r>
            <a:r>
              <a:rPr lang="de-AT" sz="2200" spc="-5" dirty="0" err="1">
                <a:latin typeface="Arial"/>
                <a:cs typeface="Arial"/>
              </a:rPr>
              <a:t>mode</a:t>
            </a:r>
            <a:r>
              <a:rPr lang="de-AT" sz="2200" spc="-5" dirty="0">
                <a:latin typeface="Arial"/>
                <a:cs typeface="Arial"/>
              </a:rPr>
              <a:t> </a:t>
            </a:r>
            <a:r>
              <a:rPr lang="de-AT" sz="2200" spc="-5" dirty="0" err="1">
                <a:latin typeface="Arial"/>
                <a:cs typeface="Arial"/>
              </a:rPr>
              <a:t>interaction</a:t>
            </a:r>
            <a:endParaRPr lang="de-AT" sz="2200" spc="-5" dirty="0">
              <a:latin typeface="Arial"/>
              <a:cs typeface="Arial"/>
            </a:endParaRPr>
          </a:p>
          <a:p>
            <a:pPr marL="12700">
              <a:spcBef>
                <a:spcPts val="1230"/>
              </a:spcBef>
            </a:pPr>
            <a:r>
              <a:rPr lang="de-AT" sz="2200" spc="-5" dirty="0" err="1">
                <a:solidFill>
                  <a:srgbClr val="4E80BC"/>
                </a:solidFill>
                <a:latin typeface="Arial"/>
                <a:cs typeface="Arial"/>
              </a:rPr>
              <a:t>Ideas</a:t>
            </a:r>
            <a:r>
              <a:rPr lang="de-AT" sz="2200" spc="-5" dirty="0">
                <a:solidFill>
                  <a:srgbClr val="4E80BC"/>
                </a:solidFill>
                <a:latin typeface="Arial"/>
                <a:cs typeface="Arial"/>
              </a:rPr>
              <a:t>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75775" y="863600"/>
            <a:ext cx="8451850" cy="5130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3167379" y="2540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809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634740" y="300608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809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170181" y="2769117"/>
            <a:ext cx="567463" cy="560070"/>
          </a:xfrm>
          <a:custGeom>
            <a:avLst/>
            <a:gdLst/>
            <a:ahLst/>
            <a:cxnLst/>
            <a:rect l="l" t="t" r="r" b="b"/>
            <a:pathLst>
              <a:path w="466089" h="466089">
                <a:moveTo>
                  <a:pt x="0" y="232410"/>
                </a:moveTo>
                <a:lnTo>
                  <a:pt x="1269" y="220980"/>
                </a:lnTo>
                <a:lnTo>
                  <a:pt x="2539" y="208280"/>
                </a:lnTo>
                <a:lnTo>
                  <a:pt x="3809" y="196850"/>
                </a:lnTo>
                <a:lnTo>
                  <a:pt x="5080" y="184150"/>
                </a:lnTo>
                <a:lnTo>
                  <a:pt x="8889" y="172720"/>
                </a:lnTo>
                <a:lnTo>
                  <a:pt x="12700" y="161289"/>
                </a:lnTo>
                <a:lnTo>
                  <a:pt x="16509" y="149860"/>
                </a:lnTo>
                <a:lnTo>
                  <a:pt x="20319" y="138430"/>
                </a:lnTo>
                <a:lnTo>
                  <a:pt x="26669" y="127000"/>
                </a:lnTo>
                <a:lnTo>
                  <a:pt x="31750" y="116839"/>
                </a:lnTo>
                <a:lnTo>
                  <a:pt x="38100" y="106680"/>
                </a:lnTo>
                <a:lnTo>
                  <a:pt x="45719" y="96520"/>
                </a:lnTo>
                <a:lnTo>
                  <a:pt x="52069" y="86360"/>
                </a:lnTo>
                <a:lnTo>
                  <a:pt x="60959" y="77470"/>
                </a:lnTo>
                <a:lnTo>
                  <a:pt x="68580" y="68580"/>
                </a:lnTo>
                <a:lnTo>
                  <a:pt x="77469" y="59689"/>
                </a:lnTo>
                <a:lnTo>
                  <a:pt x="87630" y="52070"/>
                </a:lnTo>
                <a:lnTo>
                  <a:pt x="96519" y="44450"/>
                </a:lnTo>
                <a:lnTo>
                  <a:pt x="106680" y="36830"/>
                </a:lnTo>
                <a:lnTo>
                  <a:pt x="116840" y="31750"/>
                </a:lnTo>
                <a:lnTo>
                  <a:pt x="128269" y="25400"/>
                </a:lnTo>
                <a:lnTo>
                  <a:pt x="173990" y="7620"/>
                </a:lnTo>
                <a:lnTo>
                  <a:pt x="185419" y="5080"/>
                </a:lnTo>
                <a:lnTo>
                  <a:pt x="196849" y="2539"/>
                </a:lnTo>
                <a:lnTo>
                  <a:pt x="209549" y="1270"/>
                </a:lnTo>
                <a:lnTo>
                  <a:pt x="220980" y="0"/>
                </a:lnTo>
                <a:lnTo>
                  <a:pt x="233680" y="0"/>
                </a:lnTo>
                <a:lnTo>
                  <a:pt x="246380" y="0"/>
                </a:lnTo>
                <a:lnTo>
                  <a:pt x="257809" y="1270"/>
                </a:lnTo>
                <a:lnTo>
                  <a:pt x="270509" y="2539"/>
                </a:lnTo>
                <a:lnTo>
                  <a:pt x="281940" y="5080"/>
                </a:lnTo>
                <a:lnTo>
                  <a:pt x="293369" y="7620"/>
                </a:lnTo>
                <a:lnTo>
                  <a:pt x="306069" y="11430"/>
                </a:lnTo>
                <a:lnTo>
                  <a:pt x="317499" y="15239"/>
                </a:lnTo>
                <a:lnTo>
                  <a:pt x="327659" y="20320"/>
                </a:lnTo>
                <a:lnTo>
                  <a:pt x="339090" y="25400"/>
                </a:lnTo>
                <a:lnTo>
                  <a:pt x="350519" y="31750"/>
                </a:lnTo>
                <a:lnTo>
                  <a:pt x="360680" y="36830"/>
                </a:lnTo>
                <a:lnTo>
                  <a:pt x="370840" y="44450"/>
                </a:lnTo>
                <a:lnTo>
                  <a:pt x="379730" y="52070"/>
                </a:lnTo>
                <a:lnTo>
                  <a:pt x="389890" y="59689"/>
                </a:lnTo>
                <a:lnTo>
                  <a:pt x="397509" y="68580"/>
                </a:lnTo>
                <a:lnTo>
                  <a:pt x="429259" y="106680"/>
                </a:lnTo>
                <a:lnTo>
                  <a:pt x="445769" y="138430"/>
                </a:lnTo>
                <a:lnTo>
                  <a:pt x="450849" y="149860"/>
                </a:lnTo>
                <a:lnTo>
                  <a:pt x="463549" y="196850"/>
                </a:lnTo>
                <a:lnTo>
                  <a:pt x="466090" y="220980"/>
                </a:lnTo>
                <a:lnTo>
                  <a:pt x="466090" y="232410"/>
                </a:lnTo>
                <a:lnTo>
                  <a:pt x="466090" y="245110"/>
                </a:lnTo>
                <a:lnTo>
                  <a:pt x="464819" y="257810"/>
                </a:lnTo>
                <a:lnTo>
                  <a:pt x="463549" y="269239"/>
                </a:lnTo>
                <a:lnTo>
                  <a:pt x="461009" y="280670"/>
                </a:lnTo>
                <a:lnTo>
                  <a:pt x="458469" y="293370"/>
                </a:lnTo>
                <a:lnTo>
                  <a:pt x="454659" y="304800"/>
                </a:lnTo>
                <a:lnTo>
                  <a:pt x="450849" y="316230"/>
                </a:lnTo>
                <a:lnTo>
                  <a:pt x="445769" y="327660"/>
                </a:lnTo>
                <a:lnTo>
                  <a:pt x="440690" y="337820"/>
                </a:lnTo>
                <a:lnTo>
                  <a:pt x="434340" y="349250"/>
                </a:lnTo>
                <a:lnTo>
                  <a:pt x="429259" y="359410"/>
                </a:lnTo>
                <a:lnTo>
                  <a:pt x="397509" y="397510"/>
                </a:lnTo>
                <a:lnTo>
                  <a:pt x="388619" y="405130"/>
                </a:lnTo>
                <a:lnTo>
                  <a:pt x="379730" y="414020"/>
                </a:lnTo>
                <a:lnTo>
                  <a:pt x="370840" y="421639"/>
                </a:lnTo>
                <a:lnTo>
                  <a:pt x="360680" y="427989"/>
                </a:lnTo>
                <a:lnTo>
                  <a:pt x="349249" y="434339"/>
                </a:lnTo>
                <a:lnTo>
                  <a:pt x="339090" y="440689"/>
                </a:lnTo>
                <a:lnTo>
                  <a:pt x="327659" y="445770"/>
                </a:lnTo>
                <a:lnTo>
                  <a:pt x="317499" y="450850"/>
                </a:lnTo>
                <a:lnTo>
                  <a:pt x="306069" y="454660"/>
                </a:lnTo>
                <a:lnTo>
                  <a:pt x="293369" y="458470"/>
                </a:lnTo>
                <a:lnTo>
                  <a:pt x="281940" y="461010"/>
                </a:lnTo>
                <a:lnTo>
                  <a:pt x="270509" y="463550"/>
                </a:lnTo>
                <a:lnTo>
                  <a:pt x="257809" y="464820"/>
                </a:lnTo>
                <a:lnTo>
                  <a:pt x="246380" y="466089"/>
                </a:lnTo>
                <a:lnTo>
                  <a:pt x="233680" y="466089"/>
                </a:lnTo>
                <a:lnTo>
                  <a:pt x="220980" y="464820"/>
                </a:lnTo>
                <a:lnTo>
                  <a:pt x="209549" y="463550"/>
                </a:lnTo>
                <a:lnTo>
                  <a:pt x="196849" y="462280"/>
                </a:lnTo>
                <a:lnTo>
                  <a:pt x="185419" y="461010"/>
                </a:lnTo>
                <a:lnTo>
                  <a:pt x="173990" y="457200"/>
                </a:lnTo>
                <a:lnTo>
                  <a:pt x="161290" y="453389"/>
                </a:lnTo>
                <a:lnTo>
                  <a:pt x="116840" y="434339"/>
                </a:lnTo>
                <a:lnTo>
                  <a:pt x="106680" y="427989"/>
                </a:lnTo>
                <a:lnTo>
                  <a:pt x="96519" y="421639"/>
                </a:lnTo>
                <a:lnTo>
                  <a:pt x="87630" y="414020"/>
                </a:lnTo>
                <a:lnTo>
                  <a:pt x="77469" y="405130"/>
                </a:lnTo>
                <a:lnTo>
                  <a:pt x="68580" y="397510"/>
                </a:lnTo>
                <a:lnTo>
                  <a:pt x="60959" y="388620"/>
                </a:lnTo>
                <a:lnTo>
                  <a:pt x="53339" y="379730"/>
                </a:lnTo>
                <a:lnTo>
                  <a:pt x="45719" y="369570"/>
                </a:lnTo>
                <a:lnTo>
                  <a:pt x="38100" y="359410"/>
                </a:lnTo>
                <a:lnTo>
                  <a:pt x="31750" y="349250"/>
                </a:lnTo>
                <a:lnTo>
                  <a:pt x="26669" y="337820"/>
                </a:lnTo>
                <a:lnTo>
                  <a:pt x="20319" y="327660"/>
                </a:lnTo>
                <a:lnTo>
                  <a:pt x="16509" y="316230"/>
                </a:lnTo>
                <a:lnTo>
                  <a:pt x="12700" y="304800"/>
                </a:lnTo>
                <a:lnTo>
                  <a:pt x="8889" y="293370"/>
                </a:lnTo>
                <a:lnTo>
                  <a:pt x="5080" y="280670"/>
                </a:lnTo>
                <a:lnTo>
                  <a:pt x="3809" y="269239"/>
                </a:lnTo>
                <a:lnTo>
                  <a:pt x="2539" y="257810"/>
                </a:lnTo>
                <a:lnTo>
                  <a:pt x="1269" y="245110"/>
                </a:lnTo>
                <a:lnTo>
                  <a:pt x="0" y="232410"/>
                </a:lnTo>
                <a:close/>
              </a:path>
            </a:pathLst>
          </a:custGeom>
          <a:ln w="38097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167379" y="251713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8097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634740" y="298322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8097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272019" y="24434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809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738109" y="291083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809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452320" y="2276872"/>
            <a:ext cx="567462" cy="568919"/>
          </a:xfrm>
          <a:custGeom>
            <a:avLst/>
            <a:gdLst/>
            <a:ahLst/>
            <a:cxnLst/>
            <a:rect l="l" t="t" r="r" b="b"/>
            <a:pathLst>
              <a:path w="466090" h="466089">
                <a:moveTo>
                  <a:pt x="0" y="233679"/>
                </a:moveTo>
                <a:lnTo>
                  <a:pt x="1270" y="220979"/>
                </a:lnTo>
                <a:lnTo>
                  <a:pt x="1270" y="208279"/>
                </a:lnTo>
                <a:lnTo>
                  <a:pt x="3809" y="196850"/>
                </a:lnTo>
                <a:lnTo>
                  <a:pt x="5079" y="184150"/>
                </a:lnTo>
                <a:lnTo>
                  <a:pt x="8889" y="172719"/>
                </a:lnTo>
                <a:lnTo>
                  <a:pt x="11429" y="161289"/>
                </a:lnTo>
                <a:lnTo>
                  <a:pt x="15239" y="149859"/>
                </a:lnTo>
                <a:lnTo>
                  <a:pt x="20320" y="138429"/>
                </a:lnTo>
                <a:lnTo>
                  <a:pt x="25400" y="127000"/>
                </a:lnTo>
                <a:lnTo>
                  <a:pt x="31750" y="116839"/>
                </a:lnTo>
                <a:lnTo>
                  <a:pt x="38100" y="106679"/>
                </a:lnTo>
                <a:lnTo>
                  <a:pt x="44450" y="96519"/>
                </a:lnTo>
                <a:lnTo>
                  <a:pt x="52070" y="86359"/>
                </a:lnTo>
                <a:lnTo>
                  <a:pt x="59689" y="77469"/>
                </a:lnTo>
                <a:lnTo>
                  <a:pt x="68579" y="68579"/>
                </a:lnTo>
                <a:lnTo>
                  <a:pt x="77470" y="59689"/>
                </a:lnTo>
                <a:lnTo>
                  <a:pt x="86359" y="52069"/>
                </a:lnTo>
                <a:lnTo>
                  <a:pt x="96520" y="44450"/>
                </a:lnTo>
                <a:lnTo>
                  <a:pt x="106679" y="38100"/>
                </a:lnTo>
                <a:lnTo>
                  <a:pt x="116839" y="31750"/>
                </a:lnTo>
                <a:lnTo>
                  <a:pt x="161289" y="11429"/>
                </a:lnTo>
                <a:lnTo>
                  <a:pt x="172720" y="8889"/>
                </a:lnTo>
                <a:lnTo>
                  <a:pt x="184150" y="5079"/>
                </a:lnTo>
                <a:lnTo>
                  <a:pt x="196850" y="3809"/>
                </a:lnTo>
                <a:lnTo>
                  <a:pt x="208279" y="1269"/>
                </a:lnTo>
                <a:lnTo>
                  <a:pt x="220979" y="1269"/>
                </a:lnTo>
                <a:lnTo>
                  <a:pt x="233679" y="0"/>
                </a:lnTo>
                <a:lnTo>
                  <a:pt x="245109" y="1269"/>
                </a:lnTo>
                <a:lnTo>
                  <a:pt x="257809" y="1269"/>
                </a:lnTo>
                <a:lnTo>
                  <a:pt x="269239" y="3809"/>
                </a:lnTo>
                <a:lnTo>
                  <a:pt x="281939" y="5079"/>
                </a:lnTo>
                <a:lnTo>
                  <a:pt x="293370" y="8889"/>
                </a:lnTo>
                <a:lnTo>
                  <a:pt x="339089" y="25400"/>
                </a:lnTo>
                <a:lnTo>
                  <a:pt x="359409" y="38100"/>
                </a:lnTo>
                <a:lnTo>
                  <a:pt x="369570" y="44450"/>
                </a:lnTo>
                <a:lnTo>
                  <a:pt x="379729" y="52069"/>
                </a:lnTo>
                <a:lnTo>
                  <a:pt x="388620" y="59689"/>
                </a:lnTo>
                <a:lnTo>
                  <a:pt x="397509" y="68579"/>
                </a:lnTo>
                <a:lnTo>
                  <a:pt x="406400" y="77469"/>
                </a:lnTo>
                <a:lnTo>
                  <a:pt x="414020" y="86359"/>
                </a:lnTo>
                <a:lnTo>
                  <a:pt x="421639" y="96519"/>
                </a:lnTo>
                <a:lnTo>
                  <a:pt x="429259" y="106679"/>
                </a:lnTo>
                <a:lnTo>
                  <a:pt x="434339" y="116839"/>
                </a:lnTo>
                <a:lnTo>
                  <a:pt x="440689" y="127000"/>
                </a:lnTo>
                <a:lnTo>
                  <a:pt x="445770" y="138429"/>
                </a:lnTo>
                <a:lnTo>
                  <a:pt x="450850" y="149859"/>
                </a:lnTo>
                <a:lnTo>
                  <a:pt x="454659" y="161289"/>
                </a:lnTo>
                <a:lnTo>
                  <a:pt x="458470" y="172719"/>
                </a:lnTo>
                <a:lnTo>
                  <a:pt x="461009" y="184150"/>
                </a:lnTo>
                <a:lnTo>
                  <a:pt x="463550" y="196850"/>
                </a:lnTo>
                <a:lnTo>
                  <a:pt x="464820" y="208279"/>
                </a:lnTo>
                <a:lnTo>
                  <a:pt x="466089" y="220979"/>
                </a:lnTo>
                <a:lnTo>
                  <a:pt x="466089" y="233679"/>
                </a:lnTo>
                <a:lnTo>
                  <a:pt x="466089" y="245109"/>
                </a:lnTo>
                <a:lnTo>
                  <a:pt x="464820" y="257809"/>
                </a:lnTo>
                <a:lnTo>
                  <a:pt x="463550" y="269239"/>
                </a:lnTo>
                <a:lnTo>
                  <a:pt x="461009" y="281939"/>
                </a:lnTo>
                <a:lnTo>
                  <a:pt x="458470" y="293369"/>
                </a:lnTo>
                <a:lnTo>
                  <a:pt x="454659" y="304800"/>
                </a:lnTo>
                <a:lnTo>
                  <a:pt x="450850" y="316229"/>
                </a:lnTo>
                <a:lnTo>
                  <a:pt x="445770" y="327659"/>
                </a:lnTo>
                <a:lnTo>
                  <a:pt x="440689" y="339089"/>
                </a:lnTo>
                <a:lnTo>
                  <a:pt x="434339" y="349250"/>
                </a:lnTo>
                <a:lnTo>
                  <a:pt x="427989" y="359409"/>
                </a:lnTo>
                <a:lnTo>
                  <a:pt x="421639" y="369569"/>
                </a:lnTo>
                <a:lnTo>
                  <a:pt x="414020" y="379729"/>
                </a:lnTo>
                <a:lnTo>
                  <a:pt x="406400" y="388619"/>
                </a:lnTo>
                <a:lnTo>
                  <a:pt x="397509" y="397509"/>
                </a:lnTo>
                <a:lnTo>
                  <a:pt x="388620" y="406400"/>
                </a:lnTo>
                <a:lnTo>
                  <a:pt x="379729" y="414019"/>
                </a:lnTo>
                <a:lnTo>
                  <a:pt x="369570" y="421639"/>
                </a:lnTo>
                <a:lnTo>
                  <a:pt x="359409" y="427989"/>
                </a:lnTo>
                <a:lnTo>
                  <a:pt x="349250" y="434339"/>
                </a:lnTo>
                <a:lnTo>
                  <a:pt x="339089" y="440689"/>
                </a:lnTo>
                <a:lnTo>
                  <a:pt x="327659" y="445769"/>
                </a:lnTo>
                <a:lnTo>
                  <a:pt x="316229" y="450850"/>
                </a:lnTo>
                <a:lnTo>
                  <a:pt x="304800" y="454659"/>
                </a:lnTo>
                <a:lnTo>
                  <a:pt x="293370" y="458469"/>
                </a:lnTo>
                <a:lnTo>
                  <a:pt x="281939" y="461009"/>
                </a:lnTo>
                <a:lnTo>
                  <a:pt x="269239" y="463550"/>
                </a:lnTo>
                <a:lnTo>
                  <a:pt x="257809" y="464819"/>
                </a:lnTo>
                <a:lnTo>
                  <a:pt x="245109" y="466089"/>
                </a:lnTo>
                <a:lnTo>
                  <a:pt x="233679" y="466089"/>
                </a:lnTo>
                <a:lnTo>
                  <a:pt x="220979" y="466089"/>
                </a:lnTo>
                <a:lnTo>
                  <a:pt x="208279" y="464819"/>
                </a:lnTo>
                <a:lnTo>
                  <a:pt x="196850" y="463550"/>
                </a:lnTo>
                <a:lnTo>
                  <a:pt x="185420" y="461009"/>
                </a:lnTo>
                <a:lnTo>
                  <a:pt x="172720" y="458469"/>
                </a:lnTo>
                <a:lnTo>
                  <a:pt x="161289" y="454659"/>
                </a:lnTo>
                <a:lnTo>
                  <a:pt x="149859" y="450850"/>
                </a:lnTo>
                <a:lnTo>
                  <a:pt x="138429" y="445769"/>
                </a:lnTo>
                <a:lnTo>
                  <a:pt x="128270" y="440689"/>
                </a:lnTo>
                <a:lnTo>
                  <a:pt x="116839" y="434339"/>
                </a:lnTo>
                <a:lnTo>
                  <a:pt x="106679" y="427989"/>
                </a:lnTo>
                <a:lnTo>
                  <a:pt x="96520" y="421639"/>
                </a:lnTo>
                <a:lnTo>
                  <a:pt x="86359" y="414019"/>
                </a:lnTo>
                <a:lnTo>
                  <a:pt x="77470" y="406400"/>
                </a:lnTo>
                <a:lnTo>
                  <a:pt x="68579" y="397509"/>
                </a:lnTo>
                <a:lnTo>
                  <a:pt x="60959" y="388619"/>
                </a:lnTo>
                <a:lnTo>
                  <a:pt x="52070" y="379729"/>
                </a:lnTo>
                <a:lnTo>
                  <a:pt x="44450" y="369569"/>
                </a:lnTo>
                <a:lnTo>
                  <a:pt x="38100" y="359409"/>
                </a:lnTo>
                <a:lnTo>
                  <a:pt x="31750" y="349250"/>
                </a:lnTo>
                <a:lnTo>
                  <a:pt x="25400" y="339089"/>
                </a:lnTo>
                <a:lnTo>
                  <a:pt x="20320" y="327659"/>
                </a:lnTo>
                <a:lnTo>
                  <a:pt x="15239" y="316229"/>
                </a:lnTo>
                <a:lnTo>
                  <a:pt x="11429" y="304800"/>
                </a:lnTo>
                <a:lnTo>
                  <a:pt x="8889" y="293369"/>
                </a:lnTo>
                <a:lnTo>
                  <a:pt x="5079" y="281939"/>
                </a:lnTo>
                <a:lnTo>
                  <a:pt x="3809" y="269239"/>
                </a:lnTo>
                <a:lnTo>
                  <a:pt x="1270" y="257809"/>
                </a:lnTo>
                <a:lnTo>
                  <a:pt x="1270" y="245109"/>
                </a:lnTo>
                <a:lnTo>
                  <a:pt x="0" y="233679"/>
                </a:lnTo>
                <a:close/>
              </a:path>
            </a:pathLst>
          </a:custGeom>
          <a:ln w="38097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272019" y="242062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8097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738109" y="288671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8097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805429" y="283845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809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483768" y="2287674"/>
            <a:ext cx="567462" cy="554641"/>
          </a:xfrm>
          <a:custGeom>
            <a:avLst/>
            <a:gdLst/>
            <a:ahLst/>
            <a:cxnLst/>
            <a:rect l="l" t="t" r="r" b="b"/>
            <a:pathLst>
              <a:path w="466089" h="464819">
                <a:moveTo>
                  <a:pt x="0" y="232410"/>
                </a:moveTo>
                <a:lnTo>
                  <a:pt x="1270" y="219710"/>
                </a:lnTo>
                <a:lnTo>
                  <a:pt x="1270" y="208279"/>
                </a:lnTo>
                <a:lnTo>
                  <a:pt x="3810" y="195579"/>
                </a:lnTo>
                <a:lnTo>
                  <a:pt x="5080" y="184150"/>
                </a:lnTo>
                <a:lnTo>
                  <a:pt x="7620" y="172720"/>
                </a:lnTo>
                <a:lnTo>
                  <a:pt x="25400" y="127000"/>
                </a:lnTo>
                <a:lnTo>
                  <a:pt x="38100" y="105410"/>
                </a:lnTo>
                <a:lnTo>
                  <a:pt x="44450" y="95250"/>
                </a:lnTo>
                <a:lnTo>
                  <a:pt x="52070" y="86360"/>
                </a:lnTo>
                <a:lnTo>
                  <a:pt x="59690" y="76200"/>
                </a:lnTo>
                <a:lnTo>
                  <a:pt x="68580" y="67310"/>
                </a:lnTo>
                <a:lnTo>
                  <a:pt x="77470" y="59689"/>
                </a:lnTo>
                <a:lnTo>
                  <a:pt x="86360" y="50800"/>
                </a:lnTo>
                <a:lnTo>
                  <a:pt x="96520" y="44450"/>
                </a:lnTo>
                <a:lnTo>
                  <a:pt x="106680" y="36829"/>
                </a:lnTo>
                <a:lnTo>
                  <a:pt x="116840" y="30479"/>
                </a:lnTo>
                <a:lnTo>
                  <a:pt x="127000" y="25400"/>
                </a:lnTo>
                <a:lnTo>
                  <a:pt x="138430" y="19050"/>
                </a:lnTo>
                <a:lnTo>
                  <a:pt x="149860" y="15239"/>
                </a:lnTo>
                <a:lnTo>
                  <a:pt x="161290" y="11429"/>
                </a:lnTo>
                <a:lnTo>
                  <a:pt x="172720" y="7620"/>
                </a:lnTo>
                <a:lnTo>
                  <a:pt x="184150" y="5079"/>
                </a:lnTo>
                <a:lnTo>
                  <a:pt x="196850" y="2539"/>
                </a:lnTo>
                <a:lnTo>
                  <a:pt x="208280" y="1270"/>
                </a:lnTo>
                <a:lnTo>
                  <a:pt x="220980" y="0"/>
                </a:lnTo>
                <a:lnTo>
                  <a:pt x="233680" y="0"/>
                </a:lnTo>
                <a:lnTo>
                  <a:pt x="245110" y="0"/>
                </a:lnTo>
                <a:lnTo>
                  <a:pt x="257810" y="1270"/>
                </a:lnTo>
                <a:lnTo>
                  <a:pt x="304800" y="11429"/>
                </a:lnTo>
                <a:lnTo>
                  <a:pt x="316230" y="15239"/>
                </a:lnTo>
                <a:lnTo>
                  <a:pt x="327660" y="19050"/>
                </a:lnTo>
                <a:lnTo>
                  <a:pt x="339090" y="25400"/>
                </a:lnTo>
                <a:lnTo>
                  <a:pt x="349250" y="30479"/>
                </a:lnTo>
                <a:lnTo>
                  <a:pt x="359410" y="36829"/>
                </a:lnTo>
                <a:lnTo>
                  <a:pt x="369570" y="44450"/>
                </a:lnTo>
                <a:lnTo>
                  <a:pt x="379730" y="50800"/>
                </a:lnTo>
                <a:lnTo>
                  <a:pt x="388620" y="59689"/>
                </a:lnTo>
                <a:lnTo>
                  <a:pt x="397510" y="67310"/>
                </a:lnTo>
                <a:lnTo>
                  <a:pt x="406400" y="76200"/>
                </a:lnTo>
                <a:lnTo>
                  <a:pt x="414020" y="86360"/>
                </a:lnTo>
                <a:lnTo>
                  <a:pt x="421640" y="95250"/>
                </a:lnTo>
                <a:lnTo>
                  <a:pt x="429260" y="105410"/>
                </a:lnTo>
                <a:lnTo>
                  <a:pt x="434340" y="115570"/>
                </a:lnTo>
                <a:lnTo>
                  <a:pt x="440690" y="127000"/>
                </a:lnTo>
                <a:lnTo>
                  <a:pt x="458470" y="172720"/>
                </a:lnTo>
                <a:lnTo>
                  <a:pt x="461010" y="184150"/>
                </a:lnTo>
                <a:lnTo>
                  <a:pt x="463550" y="195579"/>
                </a:lnTo>
                <a:lnTo>
                  <a:pt x="464820" y="208279"/>
                </a:lnTo>
                <a:lnTo>
                  <a:pt x="466090" y="219710"/>
                </a:lnTo>
                <a:lnTo>
                  <a:pt x="466090" y="232410"/>
                </a:lnTo>
                <a:lnTo>
                  <a:pt x="464820" y="245110"/>
                </a:lnTo>
                <a:lnTo>
                  <a:pt x="464820" y="256539"/>
                </a:lnTo>
                <a:lnTo>
                  <a:pt x="462280" y="269239"/>
                </a:lnTo>
                <a:lnTo>
                  <a:pt x="461010" y="280670"/>
                </a:lnTo>
                <a:lnTo>
                  <a:pt x="458470" y="292100"/>
                </a:lnTo>
                <a:lnTo>
                  <a:pt x="440690" y="337820"/>
                </a:lnTo>
                <a:lnTo>
                  <a:pt x="427990" y="359410"/>
                </a:lnTo>
                <a:lnTo>
                  <a:pt x="421640" y="369570"/>
                </a:lnTo>
                <a:lnTo>
                  <a:pt x="414020" y="378460"/>
                </a:lnTo>
                <a:lnTo>
                  <a:pt x="406400" y="388620"/>
                </a:lnTo>
                <a:lnTo>
                  <a:pt x="397510" y="397510"/>
                </a:lnTo>
                <a:lnTo>
                  <a:pt x="388620" y="405129"/>
                </a:lnTo>
                <a:lnTo>
                  <a:pt x="379730" y="412750"/>
                </a:lnTo>
                <a:lnTo>
                  <a:pt x="369570" y="420370"/>
                </a:lnTo>
                <a:lnTo>
                  <a:pt x="359410" y="427989"/>
                </a:lnTo>
                <a:lnTo>
                  <a:pt x="349250" y="434339"/>
                </a:lnTo>
                <a:lnTo>
                  <a:pt x="339090" y="439420"/>
                </a:lnTo>
                <a:lnTo>
                  <a:pt x="327660" y="445770"/>
                </a:lnTo>
                <a:lnTo>
                  <a:pt x="316230" y="449579"/>
                </a:lnTo>
                <a:lnTo>
                  <a:pt x="304800" y="453389"/>
                </a:lnTo>
                <a:lnTo>
                  <a:pt x="293370" y="457200"/>
                </a:lnTo>
                <a:lnTo>
                  <a:pt x="281940" y="459739"/>
                </a:lnTo>
                <a:lnTo>
                  <a:pt x="269240" y="462279"/>
                </a:lnTo>
                <a:lnTo>
                  <a:pt x="257810" y="463550"/>
                </a:lnTo>
                <a:lnTo>
                  <a:pt x="245110" y="464820"/>
                </a:lnTo>
                <a:lnTo>
                  <a:pt x="233680" y="464820"/>
                </a:lnTo>
                <a:lnTo>
                  <a:pt x="220980" y="464820"/>
                </a:lnTo>
                <a:lnTo>
                  <a:pt x="208280" y="463550"/>
                </a:lnTo>
                <a:lnTo>
                  <a:pt x="196850" y="462279"/>
                </a:lnTo>
                <a:lnTo>
                  <a:pt x="185420" y="459739"/>
                </a:lnTo>
                <a:lnTo>
                  <a:pt x="172720" y="457200"/>
                </a:lnTo>
                <a:lnTo>
                  <a:pt x="161290" y="453389"/>
                </a:lnTo>
                <a:lnTo>
                  <a:pt x="149860" y="449579"/>
                </a:lnTo>
                <a:lnTo>
                  <a:pt x="138430" y="444500"/>
                </a:lnTo>
                <a:lnTo>
                  <a:pt x="128270" y="439420"/>
                </a:lnTo>
                <a:lnTo>
                  <a:pt x="116840" y="433070"/>
                </a:lnTo>
                <a:lnTo>
                  <a:pt x="106680" y="427989"/>
                </a:lnTo>
                <a:lnTo>
                  <a:pt x="96520" y="420370"/>
                </a:lnTo>
                <a:lnTo>
                  <a:pt x="86360" y="412750"/>
                </a:lnTo>
                <a:lnTo>
                  <a:pt x="77470" y="405129"/>
                </a:lnTo>
                <a:lnTo>
                  <a:pt x="68580" y="397510"/>
                </a:lnTo>
                <a:lnTo>
                  <a:pt x="60960" y="387350"/>
                </a:lnTo>
                <a:lnTo>
                  <a:pt x="52070" y="378460"/>
                </a:lnTo>
                <a:lnTo>
                  <a:pt x="44450" y="369570"/>
                </a:lnTo>
                <a:lnTo>
                  <a:pt x="38100" y="359410"/>
                </a:lnTo>
                <a:lnTo>
                  <a:pt x="31750" y="349250"/>
                </a:lnTo>
                <a:lnTo>
                  <a:pt x="25400" y="337820"/>
                </a:lnTo>
                <a:lnTo>
                  <a:pt x="7620" y="292100"/>
                </a:lnTo>
                <a:lnTo>
                  <a:pt x="3810" y="269239"/>
                </a:lnTo>
                <a:lnTo>
                  <a:pt x="1270" y="256539"/>
                </a:lnTo>
                <a:lnTo>
                  <a:pt x="1270" y="245110"/>
                </a:lnTo>
                <a:lnTo>
                  <a:pt x="0" y="232410"/>
                </a:lnTo>
                <a:close/>
              </a:path>
            </a:pathLst>
          </a:custGeom>
          <a:ln w="38097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805429" y="281558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8097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04800" y="5822950"/>
            <a:ext cx="1987550" cy="6223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638040" y="5890259"/>
            <a:ext cx="2034539" cy="56007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173220" y="253618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809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639309" y="30022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809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317968" y="2372761"/>
            <a:ext cx="567464" cy="560070"/>
          </a:xfrm>
          <a:custGeom>
            <a:avLst/>
            <a:gdLst/>
            <a:ahLst/>
            <a:cxnLst/>
            <a:rect l="l" t="t" r="r" b="b"/>
            <a:pathLst>
              <a:path w="466089" h="466089">
                <a:moveTo>
                  <a:pt x="0" y="232410"/>
                </a:moveTo>
                <a:lnTo>
                  <a:pt x="0" y="220980"/>
                </a:lnTo>
                <a:lnTo>
                  <a:pt x="1269" y="208280"/>
                </a:lnTo>
                <a:lnTo>
                  <a:pt x="2539" y="196850"/>
                </a:lnTo>
                <a:lnTo>
                  <a:pt x="5079" y="184150"/>
                </a:lnTo>
                <a:lnTo>
                  <a:pt x="7619" y="172720"/>
                </a:lnTo>
                <a:lnTo>
                  <a:pt x="11429" y="161290"/>
                </a:lnTo>
                <a:lnTo>
                  <a:pt x="15239" y="149860"/>
                </a:lnTo>
                <a:lnTo>
                  <a:pt x="38100" y="105410"/>
                </a:lnTo>
                <a:lnTo>
                  <a:pt x="68579" y="68580"/>
                </a:lnTo>
                <a:lnTo>
                  <a:pt x="77469" y="59690"/>
                </a:lnTo>
                <a:lnTo>
                  <a:pt x="86359" y="52070"/>
                </a:lnTo>
                <a:lnTo>
                  <a:pt x="96519" y="44450"/>
                </a:lnTo>
                <a:lnTo>
                  <a:pt x="106679" y="36830"/>
                </a:lnTo>
                <a:lnTo>
                  <a:pt x="116839" y="31750"/>
                </a:lnTo>
                <a:lnTo>
                  <a:pt x="127000" y="25400"/>
                </a:lnTo>
                <a:lnTo>
                  <a:pt x="138429" y="20320"/>
                </a:lnTo>
                <a:lnTo>
                  <a:pt x="149859" y="15240"/>
                </a:lnTo>
                <a:lnTo>
                  <a:pt x="161289" y="11430"/>
                </a:lnTo>
                <a:lnTo>
                  <a:pt x="208279" y="1270"/>
                </a:lnTo>
                <a:lnTo>
                  <a:pt x="220979" y="0"/>
                </a:lnTo>
                <a:lnTo>
                  <a:pt x="233679" y="0"/>
                </a:lnTo>
                <a:lnTo>
                  <a:pt x="245109" y="0"/>
                </a:lnTo>
                <a:lnTo>
                  <a:pt x="257809" y="1270"/>
                </a:lnTo>
                <a:lnTo>
                  <a:pt x="304800" y="11430"/>
                </a:lnTo>
                <a:lnTo>
                  <a:pt x="327659" y="20320"/>
                </a:lnTo>
                <a:lnTo>
                  <a:pt x="339089" y="25400"/>
                </a:lnTo>
                <a:lnTo>
                  <a:pt x="349250" y="31750"/>
                </a:lnTo>
                <a:lnTo>
                  <a:pt x="359409" y="36830"/>
                </a:lnTo>
                <a:lnTo>
                  <a:pt x="369569" y="44450"/>
                </a:lnTo>
                <a:lnTo>
                  <a:pt x="379729" y="52070"/>
                </a:lnTo>
                <a:lnTo>
                  <a:pt x="388619" y="59690"/>
                </a:lnTo>
                <a:lnTo>
                  <a:pt x="397509" y="68580"/>
                </a:lnTo>
                <a:lnTo>
                  <a:pt x="406400" y="77470"/>
                </a:lnTo>
                <a:lnTo>
                  <a:pt x="414019" y="86360"/>
                </a:lnTo>
                <a:lnTo>
                  <a:pt x="421639" y="96520"/>
                </a:lnTo>
                <a:lnTo>
                  <a:pt x="429259" y="105410"/>
                </a:lnTo>
                <a:lnTo>
                  <a:pt x="434339" y="116840"/>
                </a:lnTo>
                <a:lnTo>
                  <a:pt x="440689" y="127000"/>
                </a:lnTo>
                <a:lnTo>
                  <a:pt x="445769" y="138430"/>
                </a:lnTo>
                <a:lnTo>
                  <a:pt x="450850" y="149860"/>
                </a:lnTo>
                <a:lnTo>
                  <a:pt x="454659" y="161290"/>
                </a:lnTo>
                <a:lnTo>
                  <a:pt x="458469" y="172720"/>
                </a:lnTo>
                <a:lnTo>
                  <a:pt x="461009" y="184150"/>
                </a:lnTo>
                <a:lnTo>
                  <a:pt x="463550" y="196850"/>
                </a:lnTo>
                <a:lnTo>
                  <a:pt x="464819" y="208280"/>
                </a:lnTo>
                <a:lnTo>
                  <a:pt x="466089" y="220980"/>
                </a:lnTo>
                <a:lnTo>
                  <a:pt x="466089" y="232410"/>
                </a:lnTo>
                <a:lnTo>
                  <a:pt x="464819" y="245110"/>
                </a:lnTo>
                <a:lnTo>
                  <a:pt x="464819" y="257810"/>
                </a:lnTo>
                <a:lnTo>
                  <a:pt x="462279" y="269240"/>
                </a:lnTo>
                <a:lnTo>
                  <a:pt x="461009" y="280670"/>
                </a:lnTo>
                <a:lnTo>
                  <a:pt x="457200" y="293370"/>
                </a:lnTo>
                <a:lnTo>
                  <a:pt x="454659" y="304800"/>
                </a:lnTo>
                <a:lnTo>
                  <a:pt x="434339" y="349250"/>
                </a:lnTo>
                <a:lnTo>
                  <a:pt x="427989" y="359410"/>
                </a:lnTo>
                <a:lnTo>
                  <a:pt x="421639" y="369570"/>
                </a:lnTo>
                <a:lnTo>
                  <a:pt x="414019" y="379730"/>
                </a:lnTo>
                <a:lnTo>
                  <a:pt x="406400" y="388620"/>
                </a:lnTo>
                <a:lnTo>
                  <a:pt x="397509" y="397510"/>
                </a:lnTo>
                <a:lnTo>
                  <a:pt x="388619" y="405130"/>
                </a:lnTo>
                <a:lnTo>
                  <a:pt x="379729" y="414020"/>
                </a:lnTo>
                <a:lnTo>
                  <a:pt x="369569" y="421640"/>
                </a:lnTo>
                <a:lnTo>
                  <a:pt x="359409" y="427990"/>
                </a:lnTo>
                <a:lnTo>
                  <a:pt x="349250" y="434340"/>
                </a:lnTo>
                <a:lnTo>
                  <a:pt x="339089" y="440690"/>
                </a:lnTo>
                <a:lnTo>
                  <a:pt x="327659" y="445770"/>
                </a:lnTo>
                <a:lnTo>
                  <a:pt x="316229" y="449580"/>
                </a:lnTo>
                <a:lnTo>
                  <a:pt x="304800" y="454660"/>
                </a:lnTo>
                <a:lnTo>
                  <a:pt x="293369" y="457200"/>
                </a:lnTo>
                <a:lnTo>
                  <a:pt x="281939" y="461010"/>
                </a:lnTo>
                <a:lnTo>
                  <a:pt x="269239" y="462280"/>
                </a:lnTo>
                <a:lnTo>
                  <a:pt x="257809" y="464820"/>
                </a:lnTo>
                <a:lnTo>
                  <a:pt x="245109" y="464820"/>
                </a:lnTo>
                <a:lnTo>
                  <a:pt x="233679" y="466090"/>
                </a:lnTo>
                <a:lnTo>
                  <a:pt x="233679" y="464820"/>
                </a:lnTo>
                <a:lnTo>
                  <a:pt x="220979" y="464820"/>
                </a:lnTo>
                <a:lnTo>
                  <a:pt x="208279" y="463550"/>
                </a:lnTo>
                <a:lnTo>
                  <a:pt x="196850" y="462280"/>
                </a:lnTo>
                <a:lnTo>
                  <a:pt x="185419" y="459740"/>
                </a:lnTo>
                <a:lnTo>
                  <a:pt x="172719" y="457200"/>
                </a:lnTo>
                <a:lnTo>
                  <a:pt x="128269" y="440690"/>
                </a:lnTo>
                <a:lnTo>
                  <a:pt x="106679" y="427990"/>
                </a:lnTo>
                <a:lnTo>
                  <a:pt x="96519" y="421640"/>
                </a:lnTo>
                <a:lnTo>
                  <a:pt x="86359" y="414020"/>
                </a:lnTo>
                <a:lnTo>
                  <a:pt x="77469" y="405130"/>
                </a:lnTo>
                <a:lnTo>
                  <a:pt x="68579" y="397510"/>
                </a:lnTo>
                <a:lnTo>
                  <a:pt x="60959" y="388620"/>
                </a:lnTo>
                <a:lnTo>
                  <a:pt x="52069" y="379730"/>
                </a:lnTo>
                <a:lnTo>
                  <a:pt x="44450" y="369570"/>
                </a:lnTo>
                <a:lnTo>
                  <a:pt x="38100" y="359410"/>
                </a:lnTo>
                <a:lnTo>
                  <a:pt x="31750" y="349250"/>
                </a:lnTo>
                <a:lnTo>
                  <a:pt x="25400" y="337820"/>
                </a:lnTo>
                <a:lnTo>
                  <a:pt x="20319" y="327660"/>
                </a:lnTo>
                <a:lnTo>
                  <a:pt x="15239" y="316230"/>
                </a:lnTo>
                <a:lnTo>
                  <a:pt x="11429" y="304800"/>
                </a:lnTo>
                <a:lnTo>
                  <a:pt x="7619" y="293370"/>
                </a:lnTo>
                <a:lnTo>
                  <a:pt x="5079" y="280670"/>
                </a:lnTo>
                <a:lnTo>
                  <a:pt x="2539" y="269240"/>
                </a:lnTo>
                <a:lnTo>
                  <a:pt x="1269" y="257810"/>
                </a:lnTo>
                <a:lnTo>
                  <a:pt x="0" y="245110"/>
                </a:lnTo>
                <a:lnTo>
                  <a:pt x="0" y="232410"/>
                </a:lnTo>
                <a:close/>
              </a:path>
            </a:pathLst>
          </a:custGeom>
          <a:ln w="38097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173220" y="251332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8097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639309" y="297942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8097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2632710" y="5801359"/>
            <a:ext cx="1718310" cy="64388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6902450" y="5732779"/>
            <a:ext cx="1628140" cy="71754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 rot="21240000">
            <a:off x="1653400" y="4335996"/>
            <a:ext cx="5969281" cy="3500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sz="5400" b="1" spc="-25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Arial"/>
                <a:cs typeface="Arial"/>
              </a:rPr>
              <a:t>www.nan</a:t>
            </a:r>
            <a:r>
              <a:rPr lang="de-AT" sz="5400" b="1" spc="-25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Arial"/>
                <a:cs typeface="Arial"/>
              </a:rPr>
              <a:t>ofiber.at</a:t>
            </a:r>
            <a:endParaRPr sz="5400" baseline="1388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32" name="object 32"/>
          <p:cNvSpPr txBox="1">
            <a:spLocks noGrp="1"/>
          </p:cNvSpPr>
          <p:nvPr>
            <p:ph type="title"/>
          </p:nvPr>
        </p:nvSpPr>
        <p:spPr>
          <a:xfrm>
            <a:off x="833118" y="223520"/>
            <a:ext cx="6763217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Thank </a:t>
            </a:r>
            <a:r>
              <a:rPr dirty="0"/>
              <a:t>you </a:t>
            </a:r>
            <a:r>
              <a:rPr spc="-5" dirty="0"/>
              <a:t>for </a:t>
            </a:r>
            <a:r>
              <a:rPr dirty="0"/>
              <a:t>your</a:t>
            </a:r>
            <a:r>
              <a:rPr spc="-45" dirty="0"/>
              <a:t> </a:t>
            </a:r>
            <a:r>
              <a:rPr spc="-5" dirty="0"/>
              <a:t>attention</a:t>
            </a:r>
          </a:p>
        </p:txBody>
      </p:sp>
      <p:sp>
        <p:nvSpPr>
          <p:cNvPr id="33" name="object 33"/>
          <p:cNvSpPr txBox="1"/>
          <p:nvPr/>
        </p:nvSpPr>
        <p:spPr>
          <a:xfrm>
            <a:off x="2021205" y="1515946"/>
            <a:ext cx="3634104" cy="7531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30" dirty="0">
                <a:solidFill>
                  <a:srgbClr val="FF0000"/>
                </a:solidFill>
                <a:latin typeface="Lucida Sans"/>
                <a:cs typeface="Lucida Sans"/>
              </a:rPr>
              <a:t>A. </a:t>
            </a:r>
            <a:r>
              <a:rPr sz="1600" spc="40" dirty="0" err="1">
                <a:solidFill>
                  <a:srgbClr val="FF0000"/>
                </a:solidFill>
                <a:latin typeface="Lucida Sans"/>
                <a:cs typeface="Lucida Sans"/>
              </a:rPr>
              <a:t>Ulanov</a:t>
            </a:r>
            <a:r>
              <a:rPr sz="1600" spc="40" dirty="0">
                <a:solidFill>
                  <a:srgbClr val="FF0000"/>
                </a:solidFill>
                <a:latin typeface="Lucida Sans"/>
                <a:cs typeface="Lucida Sans"/>
              </a:rPr>
              <a:t> </a:t>
            </a:r>
            <a:r>
              <a:rPr lang="de-AT" sz="2400" spc="-7" baseline="-32986" dirty="0">
                <a:solidFill>
                  <a:srgbClr val="FF0000"/>
                </a:solidFill>
                <a:latin typeface="Lucida Sans"/>
                <a:cs typeface="Lucida Sans"/>
              </a:rPr>
              <a:t>A</a:t>
            </a:r>
            <a:r>
              <a:rPr sz="2400" spc="-7" baseline="-32986" dirty="0">
                <a:solidFill>
                  <a:srgbClr val="FF0000"/>
                </a:solidFill>
                <a:latin typeface="Lucida Sans"/>
                <a:cs typeface="Lucida Sans"/>
              </a:rPr>
              <a:t>.</a:t>
            </a:r>
            <a:r>
              <a:rPr lang="de-AT" sz="2400" spc="-7" baseline="-32986" dirty="0">
                <a:solidFill>
                  <a:srgbClr val="FF0000"/>
                </a:solidFill>
                <a:latin typeface="Lucida Sans"/>
                <a:cs typeface="Lucida Sans"/>
              </a:rPr>
              <a:t> Johnson</a:t>
            </a:r>
            <a:endParaRPr sz="2400" baseline="-32986" dirty="0">
              <a:latin typeface="Lucida Sans"/>
              <a:cs typeface="Lucida Sans"/>
            </a:endParaRPr>
          </a:p>
          <a:p>
            <a:pPr marL="1732280">
              <a:lnSpc>
                <a:spcPct val="100000"/>
              </a:lnSpc>
              <a:spcBef>
                <a:spcPts val="1890"/>
              </a:spcBef>
            </a:pPr>
            <a:r>
              <a:rPr sz="1600" spc="-25" dirty="0">
                <a:solidFill>
                  <a:srgbClr val="FF0000"/>
                </a:solidFill>
                <a:latin typeface="Lucida Sans"/>
                <a:cs typeface="Lucida Sans"/>
              </a:rPr>
              <a:t>A.</a:t>
            </a:r>
            <a:r>
              <a:rPr sz="1600" spc="-60" dirty="0">
                <a:solidFill>
                  <a:srgbClr val="FF0000"/>
                </a:solidFill>
                <a:latin typeface="Lucida Sans"/>
                <a:cs typeface="Lucida Sans"/>
              </a:rPr>
              <a:t> </a:t>
            </a:r>
            <a:r>
              <a:rPr sz="1600" spc="35" dirty="0">
                <a:solidFill>
                  <a:srgbClr val="FF0000"/>
                </a:solidFill>
                <a:latin typeface="Lucida Sans"/>
                <a:cs typeface="Lucida Sans"/>
              </a:rPr>
              <a:t>Rauschenbeutel</a:t>
            </a:r>
            <a:endParaRPr sz="1600" dirty="0">
              <a:latin typeface="Lucida Sans"/>
              <a:cs typeface="Lucida Sans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7020559" y="278002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809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7486650" y="324612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809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7092280" y="2648371"/>
            <a:ext cx="544909" cy="568919"/>
          </a:xfrm>
          <a:custGeom>
            <a:avLst/>
            <a:gdLst/>
            <a:ahLst/>
            <a:cxnLst/>
            <a:rect l="l" t="t" r="r" b="b"/>
            <a:pathLst>
              <a:path w="466090" h="466089">
                <a:moveTo>
                  <a:pt x="0" y="232409"/>
                </a:moveTo>
                <a:lnTo>
                  <a:pt x="0" y="220979"/>
                </a:lnTo>
                <a:lnTo>
                  <a:pt x="1270" y="208279"/>
                </a:lnTo>
                <a:lnTo>
                  <a:pt x="11430" y="160019"/>
                </a:lnTo>
                <a:lnTo>
                  <a:pt x="20320" y="138429"/>
                </a:lnTo>
                <a:lnTo>
                  <a:pt x="25400" y="127000"/>
                </a:lnTo>
                <a:lnTo>
                  <a:pt x="31750" y="115569"/>
                </a:lnTo>
                <a:lnTo>
                  <a:pt x="36830" y="105409"/>
                </a:lnTo>
                <a:lnTo>
                  <a:pt x="44450" y="95250"/>
                </a:lnTo>
                <a:lnTo>
                  <a:pt x="52070" y="86359"/>
                </a:lnTo>
                <a:lnTo>
                  <a:pt x="59690" y="76200"/>
                </a:lnTo>
                <a:lnTo>
                  <a:pt x="68580" y="68579"/>
                </a:lnTo>
                <a:lnTo>
                  <a:pt x="77470" y="59689"/>
                </a:lnTo>
                <a:lnTo>
                  <a:pt x="86360" y="52069"/>
                </a:lnTo>
                <a:lnTo>
                  <a:pt x="96520" y="44450"/>
                </a:lnTo>
                <a:lnTo>
                  <a:pt x="105410" y="36829"/>
                </a:lnTo>
                <a:lnTo>
                  <a:pt x="116840" y="30479"/>
                </a:lnTo>
                <a:lnTo>
                  <a:pt x="127000" y="25400"/>
                </a:lnTo>
                <a:lnTo>
                  <a:pt x="138430" y="20319"/>
                </a:lnTo>
                <a:lnTo>
                  <a:pt x="148590" y="15239"/>
                </a:lnTo>
                <a:lnTo>
                  <a:pt x="161290" y="11429"/>
                </a:lnTo>
                <a:lnTo>
                  <a:pt x="172720" y="7619"/>
                </a:lnTo>
                <a:lnTo>
                  <a:pt x="184150" y="5079"/>
                </a:lnTo>
                <a:lnTo>
                  <a:pt x="196850" y="2539"/>
                </a:lnTo>
                <a:lnTo>
                  <a:pt x="208280" y="1269"/>
                </a:lnTo>
                <a:lnTo>
                  <a:pt x="220980" y="0"/>
                </a:lnTo>
                <a:lnTo>
                  <a:pt x="232410" y="0"/>
                </a:lnTo>
                <a:lnTo>
                  <a:pt x="245110" y="0"/>
                </a:lnTo>
                <a:lnTo>
                  <a:pt x="257810" y="1269"/>
                </a:lnTo>
                <a:lnTo>
                  <a:pt x="269240" y="2539"/>
                </a:lnTo>
                <a:lnTo>
                  <a:pt x="281940" y="5079"/>
                </a:lnTo>
                <a:lnTo>
                  <a:pt x="293370" y="7619"/>
                </a:lnTo>
                <a:lnTo>
                  <a:pt x="304800" y="11429"/>
                </a:lnTo>
                <a:lnTo>
                  <a:pt x="316230" y="15239"/>
                </a:lnTo>
                <a:lnTo>
                  <a:pt x="359410" y="36829"/>
                </a:lnTo>
                <a:lnTo>
                  <a:pt x="369570" y="44450"/>
                </a:lnTo>
                <a:lnTo>
                  <a:pt x="379730" y="52069"/>
                </a:lnTo>
                <a:lnTo>
                  <a:pt x="388620" y="59689"/>
                </a:lnTo>
                <a:lnTo>
                  <a:pt x="397510" y="68579"/>
                </a:lnTo>
                <a:lnTo>
                  <a:pt x="406400" y="76200"/>
                </a:lnTo>
                <a:lnTo>
                  <a:pt x="414020" y="86359"/>
                </a:lnTo>
                <a:lnTo>
                  <a:pt x="420370" y="95250"/>
                </a:lnTo>
                <a:lnTo>
                  <a:pt x="427990" y="105409"/>
                </a:lnTo>
                <a:lnTo>
                  <a:pt x="434340" y="116839"/>
                </a:lnTo>
                <a:lnTo>
                  <a:pt x="440690" y="127000"/>
                </a:lnTo>
                <a:lnTo>
                  <a:pt x="445770" y="138429"/>
                </a:lnTo>
                <a:lnTo>
                  <a:pt x="449580" y="148589"/>
                </a:lnTo>
                <a:lnTo>
                  <a:pt x="454660" y="160019"/>
                </a:lnTo>
                <a:lnTo>
                  <a:pt x="457200" y="172719"/>
                </a:lnTo>
                <a:lnTo>
                  <a:pt x="461010" y="184150"/>
                </a:lnTo>
                <a:lnTo>
                  <a:pt x="462280" y="196850"/>
                </a:lnTo>
                <a:lnTo>
                  <a:pt x="464820" y="208279"/>
                </a:lnTo>
                <a:lnTo>
                  <a:pt x="464820" y="220979"/>
                </a:lnTo>
                <a:lnTo>
                  <a:pt x="466090" y="232409"/>
                </a:lnTo>
                <a:lnTo>
                  <a:pt x="464820" y="232409"/>
                </a:lnTo>
                <a:lnTo>
                  <a:pt x="464820" y="245109"/>
                </a:lnTo>
                <a:lnTo>
                  <a:pt x="463550" y="256539"/>
                </a:lnTo>
                <a:lnTo>
                  <a:pt x="462280" y="269239"/>
                </a:lnTo>
                <a:lnTo>
                  <a:pt x="459740" y="280669"/>
                </a:lnTo>
                <a:lnTo>
                  <a:pt x="457200" y="293369"/>
                </a:lnTo>
                <a:lnTo>
                  <a:pt x="453390" y="304800"/>
                </a:lnTo>
                <a:lnTo>
                  <a:pt x="449580" y="316229"/>
                </a:lnTo>
                <a:lnTo>
                  <a:pt x="444500" y="327659"/>
                </a:lnTo>
                <a:lnTo>
                  <a:pt x="440690" y="337819"/>
                </a:lnTo>
                <a:lnTo>
                  <a:pt x="434340" y="349250"/>
                </a:lnTo>
                <a:lnTo>
                  <a:pt x="427990" y="359409"/>
                </a:lnTo>
                <a:lnTo>
                  <a:pt x="420370" y="369569"/>
                </a:lnTo>
                <a:lnTo>
                  <a:pt x="414020" y="379729"/>
                </a:lnTo>
                <a:lnTo>
                  <a:pt x="405130" y="388619"/>
                </a:lnTo>
                <a:lnTo>
                  <a:pt x="397510" y="397509"/>
                </a:lnTo>
                <a:lnTo>
                  <a:pt x="388620" y="405129"/>
                </a:lnTo>
                <a:lnTo>
                  <a:pt x="379730" y="412750"/>
                </a:lnTo>
                <a:lnTo>
                  <a:pt x="369570" y="420369"/>
                </a:lnTo>
                <a:lnTo>
                  <a:pt x="359410" y="427989"/>
                </a:lnTo>
                <a:lnTo>
                  <a:pt x="349250" y="434339"/>
                </a:lnTo>
                <a:lnTo>
                  <a:pt x="337820" y="439419"/>
                </a:lnTo>
                <a:lnTo>
                  <a:pt x="327660" y="445769"/>
                </a:lnTo>
                <a:lnTo>
                  <a:pt x="316230" y="449579"/>
                </a:lnTo>
                <a:lnTo>
                  <a:pt x="304800" y="454659"/>
                </a:lnTo>
                <a:lnTo>
                  <a:pt x="293370" y="457200"/>
                </a:lnTo>
                <a:lnTo>
                  <a:pt x="280670" y="461009"/>
                </a:lnTo>
                <a:lnTo>
                  <a:pt x="269240" y="462279"/>
                </a:lnTo>
                <a:lnTo>
                  <a:pt x="257810" y="463550"/>
                </a:lnTo>
                <a:lnTo>
                  <a:pt x="245110" y="464819"/>
                </a:lnTo>
                <a:lnTo>
                  <a:pt x="232410" y="466089"/>
                </a:lnTo>
                <a:lnTo>
                  <a:pt x="232410" y="464819"/>
                </a:lnTo>
                <a:lnTo>
                  <a:pt x="220980" y="464819"/>
                </a:lnTo>
                <a:lnTo>
                  <a:pt x="208280" y="463550"/>
                </a:lnTo>
                <a:lnTo>
                  <a:pt x="196850" y="462279"/>
                </a:lnTo>
                <a:lnTo>
                  <a:pt x="184150" y="459739"/>
                </a:lnTo>
                <a:lnTo>
                  <a:pt x="172720" y="457200"/>
                </a:lnTo>
                <a:lnTo>
                  <a:pt x="161290" y="453389"/>
                </a:lnTo>
                <a:lnTo>
                  <a:pt x="148590" y="449579"/>
                </a:lnTo>
                <a:lnTo>
                  <a:pt x="138430" y="444500"/>
                </a:lnTo>
                <a:lnTo>
                  <a:pt x="127000" y="439419"/>
                </a:lnTo>
                <a:lnTo>
                  <a:pt x="116840" y="434339"/>
                </a:lnTo>
                <a:lnTo>
                  <a:pt x="105410" y="427989"/>
                </a:lnTo>
                <a:lnTo>
                  <a:pt x="96520" y="420369"/>
                </a:lnTo>
                <a:lnTo>
                  <a:pt x="86360" y="412750"/>
                </a:lnTo>
                <a:lnTo>
                  <a:pt x="52070" y="379729"/>
                </a:lnTo>
                <a:lnTo>
                  <a:pt x="38100" y="359409"/>
                </a:lnTo>
                <a:lnTo>
                  <a:pt x="31750" y="349250"/>
                </a:lnTo>
                <a:lnTo>
                  <a:pt x="25400" y="337819"/>
                </a:lnTo>
                <a:lnTo>
                  <a:pt x="20320" y="327659"/>
                </a:lnTo>
                <a:lnTo>
                  <a:pt x="15240" y="316229"/>
                </a:lnTo>
                <a:lnTo>
                  <a:pt x="11430" y="304800"/>
                </a:lnTo>
                <a:lnTo>
                  <a:pt x="7620" y="293369"/>
                </a:lnTo>
                <a:lnTo>
                  <a:pt x="5080" y="280669"/>
                </a:lnTo>
                <a:lnTo>
                  <a:pt x="2540" y="269239"/>
                </a:lnTo>
                <a:lnTo>
                  <a:pt x="1270" y="256539"/>
                </a:lnTo>
                <a:lnTo>
                  <a:pt x="0" y="245109"/>
                </a:lnTo>
                <a:lnTo>
                  <a:pt x="0" y="232409"/>
                </a:lnTo>
                <a:close/>
              </a:path>
            </a:pathLst>
          </a:custGeom>
          <a:ln w="38097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7020559" y="27571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8097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7486650" y="322326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8097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6732269" y="1460500"/>
            <a:ext cx="1661795" cy="668020"/>
          </a:xfrm>
          <a:prstGeom prst="rect">
            <a:avLst/>
          </a:prstGeom>
        </p:spPr>
        <p:txBody>
          <a:bodyPr vert="horz" wrap="square" lIns="0" tIns="90170" rIns="0" bIns="0" rtlCol="0">
            <a:spAutoFit/>
          </a:bodyPr>
          <a:lstStyle/>
          <a:p>
            <a:pPr marL="128905">
              <a:lnSpc>
                <a:spcPct val="100000"/>
              </a:lnSpc>
              <a:spcBef>
                <a:spcPts val="710"/>
              </a:spcBef>
            </a:pPr>
            <a:r>
              <a:rPr sz="1600" spc="-95" dirty="0">
                <a:solidFill>
                  <a:srgbClr val="FF0000"/>
                </a:solidFill>
                <a:latin typeface="Lucida Sans"/>
                <a:cs typeface="Lucida Sans"/>
              </a:rPr>
              <a:t>P.</a:t>
            </a:r>
            <a:r>
              <a:rPr sz="1600" spc="-80" dirty="0">
                <a:solidFill>
                  <a:srgbClr val="FF0000"/>
                </a:solidFill>
                <a:latin typeface="Lucida Sans"/>
                <a:cs typeface="Lucida Sans"/>
              </a:rPr>
              <a:t> </a:t>
            </a:r>
            <a:r>
              <a:rPr sz="1600" spc="50" dirty="0">
                <a:solidFill>
                  <a:srgbClr val="FF0000"/>
                </a:solidFill>
                <a:latin typeface="Lucida Sans"/>
                <a:cs typeface="Lucida Sans"/>
              </a:rPr>
              <a:t>Schneeweiss</a:t>
            </a:r>
            <a:endParaRPr sz="1600">
              <a:latin typeface="Lucida Sans"/>
              <a:cs typeface="Lucida Sans"/>
            </a:endParaRPr>
          </a:p>
          <a:p>
            <a:pPr marL="12700">
              <a:lnSpc>
                <a:spcPct val="100000"/>
              </a:lnSpc>
              <a:spcBef>
                <a:spcPts val="610"/>
              </a:spcBef>
            </a:pPr>
            <a:r>
              <a:rPr sz="1600" spc="-15" dirty="0">
                <a:solidFill>
                  <a:srgbClr val="FF0000"/>
                </a:solidFill>
                <a:latin typeface="Lucida Sans"/>
                <a:cs typeface="Lucida Sans"/>
              </a:rPr>
              <a:t>J.</a:t>
            </a:r>
            <a:r>
              <a:rPr sz="1600" spc="-20" dirty="0">
                <a:solidFill>
                  <a:srgbClr val="FF0000"/>
                </a:solidFill>
                <a:latin typeface="Lucida Sans"/>
                <a:cs typeface="Lucida Sans"/>
              </a:rPr>
              <a:t> </a:t>
            </a:r>
            <a:r>
              <a:rPr sz="1600" spc="-50" dirty="0">
                <a:solidFill>
                  <a:srgbClr val="FF0000"/>
                </a:solidFill>
                <a:latin typeface="Lucida Sans"/>
                <a:cs typeface="Lucida Sans"/>
              </a:rPr>
              <a:t>Volz</a:t>
            </a:r>
            <a:endParaRPr sz="1600">
              <a:latin typeface="Lucida Sans"/>
              <a:cs typeface="Lucida San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83568" y="116632"/>
            <a:ext cx="7429552" cy="648072"/>
          </a:xfrm>
        </p:spPr>
        <p:txBody>
          <a:bodyPr/>
          <a:lstStyle/>
          <a:p>
            <a:r>
              <a:rPr lang="de-AT" dirty="0"/>
              <a:t>Outline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4B5912F-3780-49AC-9D85-60999FD39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721084"/>
            <a:ext cx="7429552" cy="4929411"/>
          </a:xfrm>
        </p:spPr>
        <p:txBody>
          <a:bodyPr/>
          <a:lstStyle/>
          <a:p>
            <a:pPr marL="0" indent="0"/>
            <a:r>
              <a:rPr lang="de-AT" dirty="0"/>
              <a:t>Multimode Strong </a:t>
            </a:r>
            <a:r>
              <a:rPr lang="de-AT" dirty="0" err="1"/>
              <a:t>coupling</a:t>
            </a:r>
            <a:r>
              <a:rPr lang="de-AT" dirty="0"/>
              <a:t> in CQED</a:t>
            </a:r>
          </a:p>
          <a:p>
            <a:pPr marL="0" indent="0"/>
            <a:endParaRPr lang="de-AT" dirty="0"/>
          </a:p>
          <a:p>
            <a:pPr marL="0" indent="0"/>
            <a:endParaRPr lang="de-AT" dirty="0"/>
          </a:p>
          <a:p>
            <a:pPr marL="0" indent="0"/>
            <a:endParaRPr lang="de-AT" dirty="0"/>
          </a:p>
          <a:p>
            <a:pPr marL="0" indent="0"/>
            <a:r>
              <a:rPr lang="de-AT" dirty="0" err="1"/>
              <a:t>opt</a:t>
            </a:r>
            <a:r>
              <a:rPr lang="de-AT" dirty="0"/>
              <a:t>. </a:t>
            </a:r>
            <a:r>
              <a:rPr lang="de-AT" dirty="0" err="1"/>
              <a:t>Nanofibers</a:t>
            </a:r>
            <a:r>
              <a:rPr lang="de-AT" dirty="0"/>
              <a:t> and Fiber-ring </a:t>
            </a:r>
            <a:r>
              <a:rPr lang="de-AT" dirty="0" err="1"/>
              <a:t>resonator</a:t>
            </a:r>
            <a:endParaRPr lang="de-AT" dirty="0"/>
          </a:p>
          <a:p>
            <a:pPr marL="0" indent="0"/>
            <a:endParaRPr lang="de-AT" dirty="0"/>
          </a:p>
          <a:p>
            <a:pPr marL="0" indent="0"/>
            <a:endParaRPr lang="de-AT" dirty="0"/>
          </a:p>
          <a:p>
            <a:pPr marL="0" indent="0"/>
            <a:endParaRPr lang="de-AT" dirty="0"/>
          </a:p>
          <a:p>
            <a:pPr marL="0" indent="0"/>
            <a:r>
              <a:rPr lang="de-AT" dirty="0" err="1"/>
              <a:t>Measurements</a:t>
            </a:r>
            <a:r>
              <a:rPr lang="de-AT" dirty="0"/>
              <a:t> and </a:t>
            </a:r>
            <a:r>
              <a:rPr lang="de-AT" dirty="0" err="1"/>
              <a:t>Observations</a:t>
            </a:r>
            <a:endParaRPr lang="de-AT" dirty="0"/>
          </a:p>
          <a:p>
            <a:pPr marL="0" indent="0"/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5B28560-4573-4A39-8EAF-AAB50D7C92F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168" y="3401882"/>
            <a:ext cx="2422688" cy="8116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CD127EE-6C6E-423F-918E-4C57951EC8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5097" y="1340768"/>
            <a:ext cx="2040830" cy="14064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C8CF16C-B6CD-4AD1-9C19-E92B4C915F9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243"/>
          <a:stretch/>
        </p:blipFill>
        <p:spPr>
          <a:xfrm>
            <a:off x="6555039" y="4653136"/>
            <a:ext cx="1480947" cy="1656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7637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fik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0291" y="1972146"/>
            <a:ext cx="3114675" cy="1628775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83568" y="116632"/>
            <a:ext cx="7429552" cy="648072"/>
          </a:xfrm>
        </p:spPr>
        <p:txBody>
          <a:bodyPr/>
          <a:lstStyle/>
          <a:p>
            <a:r>
              <a:rPr lang="de-AT" dirty="0" err="1"/>
              <a:t>Cavity</a:t>
            </a:r>
            <a:r>
              <a:rPr lang="de-AT" dirty="0"/>
              <a:t> QED</a:t>
            </a:r>
          </a:p>
        </p:txBody>
      </p:sp>
      <p:sp>
        <p:nvSpPr>
          <p:cNvPr id="17" name="Rechteck 16"/>
          <p:cNvSpPr/>
          <p:nvPr/>
        </p:nvSpPr>
        <p:spPr>
          <a:xfrm>
            <a:off x="4230291" y="1916832"/>
            <a:ext cx="3114674" cy="1800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3" name="Grafik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0291" y="1987004"/>
            <a:ext cx="304800" cy="1628775"/>
          </a:xfrm>
          <a:prstGeom prst="rect">
            <a:avLst/>
          </a:prstGeom>
        </p:spPr>
      </p:pic>
      <p:pic>
        <p:nvPicPr>
          <p:cNvPr id="14" name="Grafik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616" y="1972146"/>
            <a:ext cx="3114675" cy="1628775"/>
          </a:xfrm>
          <a:prstGeom prst="rect">
            <a:avLst/>
          </a:prstGeom>
        </p:spPr>
      </p:pic>
      <p:pic>
        <p:nvPicPr>
          <p:cNvPr id="15" name="Grafik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810816" y="1987004"/>
            <a:ext cx="304800" cy="1628775"/>
          </a:xfrm>
          <a:prstGeom prst="rect">
            <a:avLst/>
          </a:prstGeom>
        </p:spPr>
      </p:pic>
      <p:pic>
        <p:nvPicPr>
          <p:cNvPr id="18" name="Grafik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93319" y="2500783"/>
            <a:ext cx="828675" cy="571500"/>
          </a:xfrm>
          <a:prstGeom prst="rect">
            <a:avLst/>
          </a:prstGeom>
        </p:spPr>
      </p:pic>
      <p:pic>
        <p:nvPicPr>
          <p:cNvPr id="19" name="Grafik 1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56" y="4077072"/>
            <a:ext cx="3531883" cy="1956120"/>
          </a:xfrm>
          <a:prstGeom prst="rect">
            <a:avLst/>
          </a:prstGeom>
        </p:spPr>
      </p:pic>
      <p:sp>
        <p:nvSpPr>
          <p:cNvPr id="20" name="Rechteck 19"/>
          <p:cNvSpPr/>
          <p:nvPr/>
        </p:nvSpPr>
        <p:spPr>
          <a:xfrm>
            <a:off x="6889996" y="6099264"/>
            <a:ext cx="174919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i="1" dirty="0"/>
              <a:t>Credit: E. Edwards/JQI</a:t>
            </a:r>
          </a:p>
        </p:txBody>
      </p:sp>
    </p:spTree>
    <p:extLst>
      <p:ext uri="{BB962C8B-B14F-4D97-AF65-F5344CB8AC3E}">
        <p14:creationId xmlns:p14="http://schemas.microsoft.com/office/powerpoint/2010/main" val="2675803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-4.81481E-6 L 0.34358 -0.00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170" y="-16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4.44444E-6 L 0.37934 -0.0011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924" y="185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83568" y="116632"/>
            <a:ext cx="7429552" cy="648072"/>
          </a:xfrm>
        </p:spPr>
        <p:txBody>
          <a:bodyPr/>
          <a:lstStyle/>
          <a:p>
            <a:r>
              <a:rPr lang="de-AT" dirty="0" err="1"/>
              <a:t>Introduction</a:t>
            </a:r>
            <a:endParaRPr lang="de-AT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4B5912F-3780-49AC-9D85-60999FD39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721084"/>
            <a:ext cx="7429552" cy="4929411"/>
          </a:xfrm>
        </p:spPr>
        <p:txBody>
          <a:bodyPr/>
          <a:lstStyle/>
          <a:p>
            <a:pPr marL="0" indent="0"/>
            <a:r>
              <a:rPr lang="de-AT" dirty="0"/>
              <a:t>Multimode Strong </a:t>
            </a:r>
            <a:r>
              <a:rPr lang="de-AT" dirty="0" err="1"/>
              <a:t>coupling</a:t>
            </a:r>
            <a:r>
              <a:rPr lang="de-AT" dirty="0"/>
              <a:t> in CQED</a:t>
            </a:r>
          </a:p>
          <a:p>
            <a:pPr marL="0" indent="0"/>
            <a:endParaRPr lang="de-AT" dirty="0"/>
          </a:p>
          <a:p>
            <a:pPr marL="0" indent="0"/>
            <a:endParaRPr lang="de-AT" dirty="0"/>
          </a:p>
          <a:p>
            <a:pPr marL="0" indent="0"/>
            <a:endParaRPr lang="de-AT" dirty="0"/>
          </a:p>
          <a:p>
            <a:pPr marL="0" indent="0"/>
            <a:r>
              <a:rPr lang="de-AT" dirty="0" err="1">
                <a:solidFill>
                  <a:schemeClr val="bg2">
                    <a:lumMod val="90000"/>
                  </a:schemeClr>
                </a:solidFill>
              </a:rPr>
              <a:t>opt</a:t>
            </a:r>
            <a:r>
              <a:rPr lang="de-AT" dirty="0">
                <a:solidFill>
                  <a:schemeClr val="bg2">
                    <a:lumMod val="90000"/>
                  </a:schemeClr>
                </a:solidFill>
              </a:rPr>
              <a:t>. </a:t>
            </a:r>
            <a:r>
              <a:rPr lang="de-AT" dirty="0" err="1">
                <a:solidFill>
                  <a:schemeClr val="bg2">
                    <a:lumMod val="90000"/>
                  </a:schemeClr>
                </a:solidFill>
              </a:rPr>
              <a:t>Nanofibers</a:t>
            </a:r>
            <a:r>
              <a:rPr lang="de-AT" dirty="0">
                <a:solidFill>
                  <a:schemeClr val="bg2">
                    <a:lumMod val="90000"/>
                  </a:schemeClr>
                </a:solidFill>
              </a:rPr>
              <a:t> and Fiber-ring </a:t>
            </a:r>
            <a:r>
              <a:rPr lang="de-AT" dirty="0" err="1">
                <a:solidFill>
                  <a:schemeClr val="bg2">
                    <a:lumMod val="90000"/>
                  </a:schemeClr>
                </a:solidFill>
              </a:rPr>
              <a:t>resonator</a:t>
            </a:r>
            <a:endParaRPr lang="de-AT" dirty="0">
              <a:solidFill>
                <a:schemeClr val="bg2">
                  <a:lumMod val="90000"/>
                </a:schemeClr>
              </a:solidFill>
            </a:endParaRPr>
          </a:p>
          <a:p>
            <a:pPr marL="0" indent="0"/>
            <a:endParaRPr lang="de-AT" dirty="0">
              <a:solidFill>
                <a:schemeClr val="bg2">
                  <a:lumMod val="90000"/>
                </a:schemeClr>
              </a:solidFill>
            </a:endParaRPr>
          </a:p>
          <a:p>
            <a:pPr marL="0" indent="0"/>
            <a:endParaRPr lang="de-AT" dirty="0">
              <a:solidFill>
                <a:schemeClr val="bg2">
                  <a:lumMod val="90000"/>
                </a:schemeClr>
              </a:solidFill>
            </a:endParaRPr>
          </a:p>
          <a:p>
            <a:pPr marL="0" indent="0"/>
            <a:endParaRPr lang="de-AT" dirty="0">
              <a:solidFill>
                <a:schemeClr val="bg2">
                  <a:lumMod val="90000"/>
                </a:schemeClr>
              </a:solidFill>
            </a:endParaRPr>
          </a:p>
          <a:p>
            <a:pPr marL="0" indent="0"/>
            <a:r>
              <a:rPr lang="de-AT" dirty="0" err="1">
                <a:solidFill>
                  <a:schemeClr val="bg2">
                    <a:lumMod val="90000"/>
                  </a:schemeClr>
                </a:solidFill>
              </a:rPr>
              <a:t>Measurements</a:t>
            </a:r>
            <a:r>
              <a:rPr lang="de-AT" dirty="0">
                <a:solidFill>
                  <a:schemeClr val="bg2">
                    <a:lumMod val="90000"/>
                  </a:schemeClr>
                </a:solidFill>
              </a:rPr>
              <a:t> and </a:t>
            </a:r>
            <a:r>
              <a:rPr lang="de-AT" dirty="0" err="1">
                <a:solidFill>
                  <a:schemeClr val="bg2">
                    <a:lumMod val="90000"/>
                  </a:schemeClr>
                </a:solidFill>
              </a:rPr>
              <a:t>Observations</a:t>
            </a:r>
            <a:endParaRPr lang="de-AT" dirty="0">
              <a:solidFill>
                <a:schemeClr val="bg2">
                  <a:lumMod val="90000"/>
                </a:schemeClr>
              </a:solidFill>
            </a:endParaRPr>
          </a:p>
          <a:p>
            <a:pPr marL="0" indent="0"/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5B28560-4573-4A39-8EAF-AAB50D7C92F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168" y="3401882"/>
            <a:ext cx="2422688" cy="8116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CD127EE-6C6E-423F-918E-4C57951EC8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5097" y="1340768"/>
            <a:ext cx="2040830" cy="14064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C8CF16C-B6CD-4AD1-9C19-E92B4C915F9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5000"/>
          </a:blip>
          <a:srcRect t="2243"/>
          <a:stretch/>
        </p:blipFill>
        <p:spPr>
          <a:xfrm>
            <a:off x="6555039" y="4653136"/>
            <a:ext cx="1480947" cy="1656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1579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83568" y="116632"/>
            <a:ext cx="7429552" cy="648072"/>
          </a:xfrm>
        </p:spPr>
        <p:txBody>
          <a:bodyPr/>
          <a:lstStyle/>
          <a:p>
            <a:endParaRPr lang="de-AT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4B5912F-3780-49AC-9D85-60999FD39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721084"/>
            <a:ext cx="7429552" cy="4929411"/>
          </a:xfrm>
        </p:spPr>
        <p:txBody>
          <a:bodyPr/>
          <a:lstStyle/>
          <a:p>
            <a:pPr marL="0" indent="0"/>
            <a:r>
              <a:rPr lang="de-AT" dirty="0">
                <a:solidFill>
                  <a:schemeClr val="bg2">
                    <a:lumMod val="90000"/>
                  </a:schemeClr>
                </a:solidFill>
              </a:rPr>
              <a:t>Multimode Strong </a:t>
            </a:r>
            <a:r>
              <a:rPr lang="de-AT" dirty="0" err="1">
                <a:solidFill>
                  <a:schemeClr val="bg2">
                    <a:lumMod val="90000"/>
                  </a:schemeClr>
                </a:solidFill>
              </a:rPr>
              <a:t>coupling</a:t>
            </a:r>
            <a:r>
              <a:rPr lang="de-AT" dirty="0">
                <a:solidFill>
                  <a:schemeClr val="bg2">
                    <a:lumMod val="90000"/>
                  </a:schemeClr>
                </a:solidFill>
              </a:rPr>
              <a:t> in CQED</a:t>
            </a:r>
          </a:p>
          <a:p>
            <a:pPr marL="0" indent="0"/>
            <a:endParaRPr lang="de-AT" dirty="0"/>
          </a:p>
          <a:p>
            <a:pPr marL="0" indent="0"/>
            <a:endParaRPr lang="de-AT" dirty="0"/>
          </a:p>
          <a:p>
            <a:pPr marL="0" indent="0"/>
            <a:endParaRPr lang="de-AT" dirty="0"/>
          </a:p>
          <a:p>
            <a:pPr marL="0" indent="0"/>
            <a:r>
              <a:rPr lang="de-AT" dirty="0" err="1"/>
              <a:t>opt</a:t>
            </a:r>
            <a:r>
              <a:rPr lang="de-AT" dirty="0"/>
              <a:t>. </a:t>
            </a:r>
            <a:r>
              <a:rPr lang="de-AT" dirty="0" err="1"/>
              <a:t>Nanofibers</a:t>
            </a:r>
            <a:r>
              <a:rPr lang="de-AT" dirty="0"/>
              <a:t> and Fiber-ring </a:t>
            </a:r>
            <a:r>
              <a:rPr lang="de-AT" dirty="0" err="1"/>
              <a:t>resonator</a:t>
            </a:r>
            <a:endParaRPr lang="de-AT" dirty="0"/>
          </a:p>
          <a:p>
            <a:pPr marL="0" indent="0"/>
            <a:endParaRPr lang="de-AT" dirty="0"/>
          </a:p>
          <a:p>
            <a:pPr marL="0" indent="0"/>
            <a:endParaRPr lang="de-AT" dirty="0"/>
          </a:p>
          <a:p>
            <a:pPr marL="0" indent="0"/>
            <a:endParaRPr lang="de-AT" dirty="0"/>
          </a:p>
          <a:p>
            <a:pPr marL="0" indent="0"/>
            <a:r>
              <a:rPr lang="de-AT" dirty="0" err="1">
                <a:solidFill>
                  <a:schemeClr val="bg2">
                    <a:lumMod val="90000"/>
                  </a:schemeClr>
                </a:solidFill>
              </a:rPr>
              <a:t>Measurements</a:t>
            </a:r>
            <a:r>
              <a:rPr lang="de-AT" dirty="0">
                <a:solidFill>
                  <a:schemeClr val="bg2">
                    <a:lumMod val="90000"/>
                  </a:schemeClr>
                </a:solidFill>
              </a:rPr>
              <a:t> and </a:t>
            </a:r>
            <a:r>
              <a:rPr lang="de-AT" dirty="0" err="1">
                <a:solidFill>
                  <a:schemeClr val="bg2">
                    <a:lumMod val="90000"/>
                  </a:schemeClr>
                </a:solidFill>
              </a:rPr>
              <a:t>Observations</a:t>
            </a:r>
            <a:endParaRPr lang="de-AT" dirty="0">
              <a:solidFill>
                <a:schemeClr val="bg2">
                  <a:lumMod val="90000"/>
                </a:schemeClr>
              </a:solidFill>
            </a:endParaRPr>
          </a:p>
          <a:p>
            <a:pPr marL="0" indent="0"/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5B28560-4573-4A39-8EAF-AAB50D7C92F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168" y="3401882"/>
            <a:ext cx="2422688" cy="8116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CD127EE-6C6E-423F-918E-4C57951EC86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5097" y="1340768"/>
            <a:ext cx="2040830" cy="14064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C8CF16C-B6CD-4AD1-9C19-E92B4C915F9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5000"/>
          </a:blip>
          <a:srcRect t="2243"/>
          <a:stretch/>
        </p:blipFill>
        <p:spPr>
          <a:xfrm>
            <a:off x="6555039" y="4653136"/>
            <a:ext cx="1480947" cy="1656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8514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83568" y="116632"/>
            <a:ext cx="7429552" cy="648072"/>
          </a:xfrm>
        </p:spPr>
        <p:txBody>
          <a:bodyPr/>
          <a:lstStyle/>
          <a:p>
            <a:r>
              <a:rPr lang="de-AT" dirty="0"/>
              <a:t>Key </a:t>
            </a:r>
            <a:r>
              <a:rPr lang="de-AT" dirty="0" err="1"/>
              <a:t>Aspects</a:t>
            </a:r>
            <a:endParaRPr lang="de-A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81363F-FD49-49A9-8321-479CEC5310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883965"/>
            <a:ext cx="7429552" cy="4929411"/>
          </a:xfrm>
        </p:spPr>
        <p:txBody>
          <a:bodyPr/>
          <a:lstStyle/>
          <a:p>
            <a:pPr marL="457200" indent="-457200">
              <a:buAutoNum type="arabicParenR"/>
            </a:pPr>
            <a:r>
              <a:rPr lang="de-AT" dirty="0"/>
              <a:t>Optical Nanofiber </a:t>
            </a:r>
            <a:r>
              <a:rPr lang="de-AT" dirty="0" err="1"/>
              <a:t>for</a:t>
            </a:r>
            <a:r>
              <a:rPr lang="de-AT" dirty="0"/>
              <a:t> </a:t>
            </a:r>
            <a:r>
              <a:rPr lang="de-AT" dirty="0" err="1"/>
              <a:t>enhanced</a:t>
            </a:r>
            <a:r>
              <a:rPr lang="de-AT" dirty="0"/>
              <a:t> </a:t>
            </a:r>
            <a:r>
              <a:rPr lang="de-AT" dirty="0" err="1"/>
              <a:t>coupling</a:t>
            </a:r>
            <a:endParaRPr lang="de-AT" dirty="0"/>
          </a:p>
          <a:p>
            <a:pPr marL="457200" indent="-457200">
              <a:buAutoNum type="arabicParenR"/>
            </a:pPr>
            <a:endParaRPr lang="de-AT" dirty="0"/>
          </a:p>
          <a:p>
            <a:pPr marL="457200" indent="-457200">
              <a:buAutoNum type="arabicParenR"/>
            </a:pPr>
            <a:endParaRPr lang="de-AT" dirty="0"/>
          </a:p>
          <a:p>
            <a:pPr marL="457200" indent="-457200">
              <a:buAutoNum type="arabicParenR"/>
            </a:pPr>
            <a:r>
              <a:rPr lang="de-AT" dirty="0"/>
              <a:t>Long Resonator </a:t>
            </a:r>
            <a:r>
              <a:rPr lang="de-AT" dirty="0" err="1"/>
              <a:t>for</a:t>
            </a:r>
            <a:r>
              <a:rPr lang="de-AT" dirty="0"/>
              <a:t> </a:t>
            </a:r>
            <a:r>
              <a:rPr lang="de-AT" dirty="0" err="1"/>
              <a:t>low</a:t>
            </a:r>
            <a:r>
              <a:rPr lang="de-AT" dirty="0"/>
              <a:t> FSR</a:t>
            </a:r>
          </a:p>
          <a:p>
            <a:pPr marL="457200" indent="-457200">
              <a:buAutoNum type="arabicParenR"/>
            </a:pPr>
            <a:endParaRPr lang="de-AT" dirty="0"/>
          </a:p>
          <a:p>
            <a:pPr marL="457200" indent="-457200">
              <a:buAutoNum type="arabicParenR"/>
            </a:pPr>
            <a:endParaRPr lang="de-AT" dirty="0"/>
          </a:p>
          <a:p>
            <a:pPr marL="457200" indent="-457200">
              <a:buAutoNum type="arabicParenR"/>
            </a:pPr>
            <a:r>
              <a:rPr lang="de-AT" dirty="0" err="1"/>
              <a:t>Length</a:t>
            </a:r>
            <a:r>
              <a:rPr lang="de-AT" dirty="0"/>
              <a:t> – </a:t>
            </a:r>
            <a:r>
              <a:rPr lang="de-AT" dirty="0" err="1"/>
              <a:t>independent</a:t>
            </a:r>
            <a:r>
              <a:rPr lang="de-AT" dirty="0"/>
              <a:t> </a:t>
            </a:r>
            <a:r>
              <a:rPr lang="de-AT" dirty="0" err="1"/>
              <a:t>coupling</a:t>
            </a:r>
            <a:r>
              <a:rPr lang="de-AT" dirty="0"/>
              <a:t> </a:t>
            </a:r>
            <a:r>
              <a:rPr lang="de-AT" dirty="0" err="1"/>
              <a:t>strenght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27134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83568" y="116632"/>
            <a:ext cx="7429552" cy="648072"/>
          </a:xfrm>
        </p:spPr>
        <p:txBody>
          <a:bodyPr/>
          <a:lstStyle/>
          <a:p>
            <a:endParaRPr lang="de-AT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4B5912F-3780-49AC-9D85-60999FD39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721084"/>
            <a:ext cx="7429552" cy="4929411"/>
          </a:xfrm>
        </p:spPr>
        <p:txBody>
          <a:bodyPr/>
          <a:lstStyle/>
          <a:p>
            <a:pPr marL="0" indent="0"/>
            <a:r>
              <a:rPr lang="de-AT" dirty="0">
                <a:solidFill>
                  <a:schemeClr val="bg2">
                    <a:lumMod val="90000"/>
                  </a:schemeClr>
                </a:solidFill>
              </a:rPr>
              <a:t>Multimode Strong </a:t>
            </a:r>
            <a:r>
              <a:rPr lang="de-AT" dirty="0" err="1">
                <a:solidFill>
                  <a:schemeClr val="bg2">
                    <a:lumMod val="90000"/>
                  </a:schemeClr>
                </a:solidFill>
              </a:rPr>
              <a:t>coupling</a:t>
            </a:r>
            <a:r>
              <a:rPr lang="de-AT" dirty="0">
                <a:solidFill>
                  <a:schemeClr val="bg2">
                    <a:lumMod val="90000"/>
                  </a:schemeClr>
                </a:solidFill>
              </a:rPr>
              <a:t> in CQED</a:t>
            </a:r>
          </a:p>
          <a:p>
            <a:pPr marL="0" indent="0"/>
            <a:endParaRPr lang="de-AT" dirty="0">
              <a:solidFill>
                <a:schemeClr val="bg2">
                  <a:lumMod val="90000"/>
                </a:schemeClr>
              </a:solidFill>
            </a:endParaRPr>
          </a:p>
          <a:p>
            <a:pPr marL="0" indent="0"/>
            <a:endParaRPr lang="de-AT" dirty="0">
              <a:solidFill>
                <a:schemeClr val="bg2">
                  <a:lumMod val="90000"/>
                </a:schemeClr>
              </a:solidFill>
            </a:endParaRPr>
          </a:p>
          <a:p>
            <a:pPr marL="0" indent="0"/>
            <a:endParaRPr lang="de-AT" dirty="0">
              <a:solidFill>
                <a:schemeClr val="bg2">
                  <a:lumMod val="90000"/>
                </a:schemeClr>
              </a:solidFill>
            </a:endParaRPr>
          </a:p>
          <a:p>
            <a:pPr marL="0" indent="0"/>
            <a:r>
              <a:rPr lang="de-AT" dirty="0" err="1">
                <a:solidFill>
                  <a:schemeClr val="bg2">
                    <a:lumMod val="90000"/>
                  </a:schemeClr>
                </a:solidFill>
              </a:rPr>
              <a:t>opt</a:t>
            </a:r>
            <a:r>
              <a:rPr lang="de-AT" dirty="0">
                <a:solidFill>
                  <a:schemeClr val="bg2">
                    <a:lumMod val="90000"/>
                  </a:schemeClr>
                </a:solidFill>
              </a:rPr>
              <a:t>. </a:t>
            </a:r>
            <a:r>
              <a:rPr lang="de-AT" dirty="0" err="1">
                <a:solidFill>
                  <a:schemeClr val="bg2">
                    <a:lumMod val="90000"/>
                  </a:schemeClr>
                </a:solidFill>
              </a:rPr>
              <a:t>Nanofibers</a:t>
            </a:r>
            <a:r>
              <a:rPr lang="de-AT" dirty="0">
                <a:solidFill>
                  <a:schemeClr val="bg2">
                    <a:lumMod val="90000"/>
                  </a:schemeClr>
                </a:solidFill>
              </a:rPr>
              <a:t> and Fiber-ring </a:t>
            </a:r>
            <a:r>
              <a:rPr lang="de-AT" dirty="0" err="1">
                <a:solidFill>
                  <a:schemeClr val="bg2">
                    <a:lumMod val="90000"/>
                  </a:schemeClr>
                </a:solidFill>
              </a:rPr>
              <a:t>resonator</a:t>
            </a:r>
            <a:endParaRPr lang="de-AT" dirty="0">
              <a:solidFill>
                <a:schemeClr val="bg2">
                  <a:lumMod val="90000"/>
                </a:schemeClr>
              </a:solidFill>
            </a:endParaRPr>
          </a:p>
          <a:p>
            <a:pPr marL="0" indent="0"/>
            <a:endParaRPr lang="de-AT" dirty="0"/>
          </a:p>
          <a:p>
            <a:pPr marL="0" indent="0"/>
            <a:endParaRPr lang="de-AT" dirty="0"/>
          </a:p>
          <a:p>
            <a:pPr marL="0" indent="0"/>
            <a:endParaRPr lang="de-AT" dirty="0"/>
          </a:p>
          <a:p>
            <a:pPr marL="0" indent="0"/>
            <a:r>
              <a:rPr lang="de-AT" dirty="0" err="1"/>
              <a:t>Measurements</a:t>
            </a:r>
            <a:r>
              <a:rPr lang="de-AT" dirty="0"/>
              <a:t> and </a:t>
            </a:r>
            <a:r>
              <a:rPr lang="de-AT" dirty="0" err="1"/>
              <a:t>Observations</a:t>
            </a:r>
            <a:endParaRPr lang="de-AT" dirty="0"/>
          </a:p>
          <a:p>
            <a:pPr marL="0" indent="0"/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5B28560-4573-4A39-8EAF-AAB50D7C92F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168" y="3401882"/>
            <a:ext cx="2422688" cy="8116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CD127EE-6C6E-423F-918E-4C57951EC86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5097" y="1340768"/>
            <a:ext cx="2040830" cy="14064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C8CF16C-B6CD-4AD1-9C19-E92B4C915F9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243"/>
          <a:stretch/>
        </p:blipFill>
        <p:spPr>
          <a:xfrm>
            <a:off x="6555039" y="4653136"/>
            <a:ext cx="1480947" cy="1656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7378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90DD95-8263-4DC9-A9A9-11624CAD11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5876" y="980728"/>
            <a:ext cx="8424936" cy="4929411"/>
          </a:xfrm>
        </p:spPr>
        <p:txBody>
          <a:bodyPr/>
          <a:lstStyle/>
          <a:p>
            <a:pPr marL="0" indent="0"/>
            <a:r>
              <a:rPr lang="de-AT" sz="2200" dirty="0">
                <a:solidFill>
                  <a:schemeClr val="tx2"/>
                </a:solidFill>
              </a:rPr>
              <a:t>Multimode CQED</a:t>
            </a:r>
          </a:p>
          <a:p>
            <a:pPr marL="12700" indent="0">
              <a:lnSpc>
                <a:spcPct val="100000"/>
              </a:lnSpc>
              <a:spcBef>
                <a:spcPts val="1840"/>
              </a:spcBef>
              <a:tabLst>
                <a:tab pos="353695" algn="l"/>
                <a:tab pos="354330" algn="l"/>
              </a:tabLst>
            </a:pPr>
            <a:r>
              <a:rPr lang="en-GB" sz="2200" b="1" dirty="0">
                <a:latin typeface="Arial"/>
                <a:cs typeface="Arial"/>
              </a:rPr>
              <a:t>				</a:t>
            </a:r>
            <a:endParaRPr lang="en-GB" sz="2200" spc="-5" dirty="0">
              <a:latin typeface="Arial"/>
              <a:cs typeface="Arial"/>
            </a:endParaRPr>
          </a:p>
          <a:p>
            <a:pPr marL="12700" indent="0">
              <a:lnSpc>
                <a:spcPct val="100000"/>
              </a:lnSpc>
              <a:spcBef>
                <a:spcPts val="1840"/>
              </a:spcBef>
              <a:tabLst>
                <a:tab pos="353695" algn="l"/>
                <a:tab pos="354330" algn="l"/>
              </a:tabLst>
            </a:pPr>
            <a:r>
              <a:rPr lang="en-GB" sz="2200" spc="-5" dirty="0">
                <a:latin typeface="Arial"/>
                <a:cs typeface="Arial"/>
              </a:rPr>
              <a:t>atoms emit into </a:t>
            </a:r>
            <a:r>
              <a:rPr lang="en-GB" sz="2200" spc="-10" dirty="0">
                <a:latin typeface="Arial"/>
                <a:cs typeface="Arial"/>
              </a:rPr>
              <a:t>different </a:t>
            </a:r>
            <a:r>
              <a:rPr lang="en-GB" sz="2200" dirty="0">
                <a:latin typeface="Arial"/>
                <a:cs typeface="Arial"/>
              </a:rPr>
              <a:t>cavity</a:t>
            </a:r>
            <a:r>
              <a:rPr lang="en-GB" sz="2200" spc="-40" dirty="0">
                <a:latin typeface="Arial"/>
                <a:cs typeface="Arial"/>
              </a:rPr>
              <a:t> </a:t>
            </a:r>
            <a:r>
              <a:rPr lang="en-GB" sz="2200" spc="-5" dirty="0">
                <a:latin typeface="Arial"/>
                <a:cs typeface="Arial"/>
              </a:rPr>
              <a:t>modes</a:t>
            </a:r>
            <a:endParaRPr lang="en-GB" sz="2200" dirty="0">
              <a:latin typeface="Arial"/>
              <a:cs typeface="Arial"/>
            </a:endParaRPr>
          </a:p>
          <a:p>
            <a:pPr marL="0" indent="0"/>
            <a:r>
              <a:rPr lang="en-GB" sz="2200" b="1" dirty="0">
                <a:latin typeface="Arial"/>
                <a:cs typeface="Arial"/>
              </a:rPr>
              <a:t>Strongly coupled in a single round-trip </a:t>
            </a:r>
            <a:r>
              <a:rPr lang="en-GB" sz="2200" dirty="0"/>
              <a:t>“</a:t>
            </a:r>
            <a:r>
              <a:rPr lang="en-GB" sz="2200" dirty="0" err="1"/>
              <a:t>Superstrong</a:t>
            </a:r>
            <a:r>
              <a:rPr lang="en-GB" sz="2200" dirty="0"/>
              <a:t> coupling”</a:t>
            </a:r>
            <a:r>
              <a:rPr lang="en-GB" sz="2200" i="1" dirty="0"/>
              <a:t> </a:t>
            </a:r>
          </a:p>
          <a:p>
            <a:pPr marL="0" indent="0" algn="r"/>
            <a:r>
              <a:rPr lang="en-GB" sz="2200" i="1" dirty="0" err="1"/>
              <a:t>D.Meiser</a:t>
            </a:r>
            <a:r>
              <a:rPr lang="en-GB" sz="2200" i="1" dirty="0"/>
              <a:t>, P. </a:t>
            </a:r>
            <a:r>
              <a:rPr lang="en-GB" sz="2200" i="1" dirty="0" err="1"/>
              <a:t>Meystre</a:t>
            </a:r>
            <a:r>
              <a:rPr lang="en-GB" sz="2200" i="1" dirty="0"/>
              <a:t>, PRA (2006)</a:t>
            </a:r>
          </a:p>
          <a:p>
            <a:pPr marL="0" indent="0" algn="r"/>
            <a:endParaRPr lang="en-GB" sz="2200" i="1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83568" y="116632"/>
            <a:ext cx="7429552" cy="648072"/>
          </a:xfrm>
        </p:spPr>
        <p:txBody>
          <a:bodyPr/>
          <a:lstStyle/>
          <a:p>
            <a:r>
              <a:rPr lang="de-AT" dirty="0"/>
              <a:t>Multimode QED</a:t>
            </a:r>
          </a:p>
        </p:txBody>
      </p:sp>
    </p:spTree>
    <p:extLst>
      <p:ext uri="{BB962C8B-B14F-4D97-AF65-F5344CB8AC3E}">
        <p14:creationId xmlns:p14="http://schemas.microsoft.com/office/powerpoint/2010/main" val="880873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83568" y="116632"/>
            <a:ext cx="7429552" cy="648072"/>
          </a:xfrm>
        </p:spPr>
        <p:txBody>
          <a:bodyPr/>
          <a:lstStyle/>
          <a:p>
            <a:r>
              <a:rPr lang="de-AT" dirty="0"/>
              <a:t>g(2) </a:t>
            </a:r>
            <a:r>
              <a:rPr lang="de-AT" dirty="0" err="1"/>
              <a:t>Measurements</a:t>
            </a:r>
            <a:endParaRPr lang="de-AT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78A106-CA3F-4747-AD93-7BE3E688B9EE}"/>
              </a:ext>
            </a:extLst>
          </p:cNvPr>
          <p:cNvSpPr txBox="1"/>
          <p:nvPr/>
        </p:nvSpPr>
        <p:spPr>
          <a:xfrm>
            <a:off x="197199" y="1052736"/>
            <a:ext cx="66928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AT" dirty="0" err="1"/>
              <a:t>Observe</a:t>
            </a:r>
            <a:r>
              <a:rPr lang="de-AT" dirty="0"/>
              <a:t> non-</a:t>
            </a:r>
            <a:r>
              <a:rPr lang="de-AT" dirty="0" err="1"/>
              <a:t>markovian</a:t>
            </a:r>
            <a:r>
              <a:rPr lang="de-AT" dirty="0"/>
              <a:t> </a:t>
            </a:r>
            <a:r>
              <a:rPr lang="de-AT" dirty="0" err="1"/>
              <a:t>behaviour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atom-resonator </a:t>
            </a:r>
            <a:r>
              <a:rPr lang="de-AT" dirty="0" err="1"/>
              <a:t>system</a:t>
            </a:r>
            <a:endParaRPr lang="de-A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AT" dirty="0" err="1"/>
              <a:t>Investigate</a:t>
            </a:r>
            <a:r>
              <a:rPr lang="de-AT" dirty="0"/>
              <a:t> </a:t>
            </a:r>
            <a:r>
              <a:rPr lang="de-AT" dirty="0" err="1"/>
              <a:t>Nr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atoms</a:t>
            </a:r>
            <a:r>
              <a:rPr lang="de-AT" dirty="0"/>
              <a:t> </a:t>
            </a:r>
            <a:r>
              <a:rPr lang="de-AT" dirty="0" err="1"/>
              <a:t>conributing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signal</a:t>
            </a:r>
            <a:r>
              <a:rPr lang="de-AT" dirty="0"/>
              <a:t> </a:t>
            </a:r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F9F87C-940C-4D0B-B42B-492477B54084}"/>
              </a:ext>
            </a:extLst>
          </p:cNvPr>
          <p:cNvSpPr txBox="1"/>
          <p:nvPr/>
        </p:nvSpPr>
        <p:spPr>
          <a:xfrm>
            <a:off x="214677" y="1746682"/>
            <a:ext cx="510588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>
                <a:solidFill>
                  <a:schemeClr val="tx2"/>
                </a:solidFill>
              </a:rPr>
              <a:t>Low OD </a:t>
            </a:r>
            <a:r>
              <a:rPr lang="de-AT" dirty="0" err="1">
                <a:solidFill>
                  <a:schemeClr val="tx2"/>
                </a:solidFill>
              </a:rPr>
              <a:t>case</a:t>
            </a:r>
            <a:endParaRPr lang="en-GB" dirty="0">
              <a:solidFill>
                <a:schemeClr val="tx2"/>
              </a:solidFill>
            </a:endParaRPr>
          </a:p>
          <a:p>
            <a:endParaRPr lang="de-AT" dirty="0"/>
          </a:p>
          <a:p>
            <a:r>
              <a:rPr lang="de-AT" dirty="0"/>
              <a:t>Fully </a:t>
            </a:r>
            <a:r>
              <a:rPr lang="de-AT" dirty="0" err="1"/>
              <a:t>overcoupled</a:t>
            </a:r>
            <a:r>
              <a:rPr lang="de-AT" dirty="0"/>
              <a:t> </a:t>
            </a:r>
            <a:r>
              <a:rPr lang="de-AT" dirty="0" err="1"/>
              <a:t>regime</a:t>
            </a:r>
            <a:r>
              <a:rPr lang="de-AT" dirty="0"/>
              <a:t> </a:t>
            </a:r>
            <a:r>
              <a:rPr lang="de-AT" dirty="0">
                <a:sym typeface="Wingdings" panose="05000000000000000000" pitchFamily="2" charset="2"/>
              </a:rPr>
              <a:t> external </a:t>
            </a:r>
            <a:r>
              <a:rPr lang="de-AT" dirty="0" err="1">
                <a:sym typeface="Wingdings" panose="05000000000000000000" pitchFamily="2" charset="2"/>
              </a:rPr>
              <a:t>excitation</a:t>
            </a:r>
            <a:endParaRPr lang="de-AT" dirty="0">
              <a:sym typeface="Wingdings" panose="05000000000000000000" pitchFamily="2" charset="2"/>
            </a:endParaRPr>
          </a:p>
          <a:p>
            <a:r>
              <a:rPr lang="de-AT" dirty="0">
                <a:sym typeface="Wingdings" panose="05000000000000000000" pitchFamily="2" charset="2"/>
              </a:rPr>
              <a:t>Collection </a:t>
            </a:r>
            <a:r>
              <a:rPr lang="de-AT" dirty="0" err="1">
                <a:sym typeface="Wingdings" panose="05000000000000000000" pitchFamily="2" charset="2"/>
              </a:rPr>
              <a:t>of</a:t>
            </a:r>
            <a:r>
              <a:rPr lang="de-AT" dirty="0">
                <a:sym typeface="Wingdings" panose="05000000000000000000" pitchFamily="2" charset="2"/>
              </a:rPr>
              <a:t> </a:t>
            </a:r>
            <a:r>
              <a:rPr lang="de-AT" dirty="0" err="1">
                <a:sym typeface="Wingdings" panose="05000000000000000000" pitchFamily="2" charset="2"/>
              </a:rPr>
              <a:t>fluorescence</a:t>
            </a:r>
            <a:r>
              <a:rPr lang="de-AT" dirty="0">
                <a:sym typeface="Wingdings" panose="05000000000000000000" pitchFamily="2" charset="2"/>
              </a:rPr>
              <a:t> </a:t>
            </a:r>
            <a:r>
              <a:rPr lang="de-AT" dirty="0" err="1">
                <a:sym typeface="Wingdings" panose="05000000000000000000" pitchFamily="2" charset="2"/>
              </a:rPr>
              <a:t>photons</a:t>
            </a:r>
            <a:r>
              <a:rPr lang="de-AT" dirty="0">
                <a:sym typeface="Wingdings" panose="05000000000000000000" pitchFamily="2" charset="2"/>
              </a:rPr>
              <a:t> at </a:t>
            </a:r>
            <a:r>
              <a:rPr lang="de-AT" dirty="0" err="1">
                <a:sym typeface="Wingdings" panose="05000000000000000000" pitchFamily="2" charset="2"/>
              </a:rPr>
              <a:t>the</a:t>
            </a:r>
            <a:r>
              <a:rPr lang="de-AT" dirty="0">
                <a:sym typeface="Wingdings" panose="05000000000000000000" pitchFamily="2" charset="2"/>
              </a:rPr>
              <a:t> </a:t>
            </a:r>
            <a:r>
              <a:rPr lang="de-AT" dirty="0" err="1">
                <a:sym typeface="Wingdings" panose="05000000000000000000" pitchFamily="2" charset="2"/>
              </a:rPr>
              <a:t>output</a:t>
            </a:r>
            <a:endParaRPr lang="de-AT" i="1" dirty="0">
              <a:sym typeface="Wingdings" panose="05000000000000000000" pitchFamily="2" charset="2"/>
            </a:endParaRPr>
          </a:p>
          <a:p>
            <a:pPr algn="r"/>
            <a:r>
              <a:rPr lang="de-AT" i="1" dirty="0">
                <a:sym typeface="Wingdings" panose="05000000000000000000" pitchFamily="2" charset="2"/>
              </a:rPr>
              <a:t>See </a:t>
            </a:r>
            <a:r>
              <a:rPr lang="de-AT" i="1" dirty="0" err="1">
                <a:sym typeface="Wingdings" panose="05000000000000000000" pitchFamily="2" charset="2"/>
              </a:rPr>
              <a:t>K.P.Nayak</a:t>
            </a:r>
            <a:r>
              <a:rPr lang="de-AT" i="1" dirty="0">
                <a:sym typeface="Wingdings" panose="05000000000000000000" pitchFamily="2" charset="2"/>
              </a:rPr>
              <a:t> et. al., Phys. Rev. A 79 (2009)</a:t>
            </a:r>
          </a:p>
          <a:p>
            <a:pPr algn="r"/>
            <a:r>
              <a:rPr lang="de-AT" i="1" dirty="0" err="1">
                <a:sym typeface="Wingdings" panose="05000000000000000000" pitchFamily="2" charset="2"/>
              </a:rPr>
              <a:t>J.A.Grover</a:t>
            </a:r>
            <a:r>
              <a:rPr lang="de-AT" i="1" dirty="0">
                <a:sym typeface="Wingdings" panose="05000000000000000000" pitchFamily="2" charset="2"/>
              </a:rPr>
              <a:t> et. al., Phys. Rev. A 92 (2015)</a:t>
            </a:r>
            <a:endParaRPr lang="en-GB" i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C01919D-237C-4DCD-804D-9294CAD2F4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39616"/>
            <a:ext cx="4572000" cy="341471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C0EE119-5D3D-4462-8C32-355ED054B6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421057"/>
            <a:ext cx="4572000" cy="3414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094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83568" y="116632"/>
            <a:ext cx="7429552" cy="648072"/>
          </a:xfrm>
        </p:spPr>
        <p:txBody>
          <a:bodyPr/>
          <a:lstStyle/>
          <a:p>
            <a:r>
              <a:rPr lang="de-AT" dirty="0"/>
              <a:t>g(2) </a:t>
            </a:r>
            <a:r>
              <a:rPr lang="de-AT" dirty="0" err="1"/>
              <a:t>Measurements</a:t>
            </a:r>
            <a:endParaRPr lang="de-AT" dirty="0"/>
          </a:p>
        </p:txBody>
      </p:sp>
      <p:sp>
        <p:nvSpPr>
          <p:cNvPr id="3" name="object 13">
            <a:extLst>
              <a:ext uri="{FF2B5EF4-FFF2-40B4-BE49-F238E27FC236}">
                <a16:creationId xmlns:a16="http://schemas.microsoft.com/office/drawing/2014/main" id="{32035FEA-FAC5-4ECD-B062-722008A5BF06}"/>
              </a:ext>
            </a:extLst>
          </p:cNvPr>
          <p:cNvSpPr txBox="1"/>
          <p:nvPr/>
        </p:nvSpPr>
        <p:spPr>
          <a:xfrm>
            <a:off x="683568" y="5733256"/>
            <a:ext cx="8123122" cy="80079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9700"/>
              </a:lnSpc>
              <a:spcBef>
                <a:spcPts val="100"/>
              </a:spcBef>
            </a:pPr>
            <a:r>
              <a:rPr sz="2200" spc="-10" dirty="0">
                <a:latin typeface="Arial"/>
                <a:cs typeface="Arial"/>
              </a:rPr>
              <a:t>OD </a:t>
            </a:r>
            <a:r>
              <a:rPr sz="2200" spc="-5" dirty="0">
                <a:latin typeface="Arial"/>
                <a:cs typeface="Arial"/>
              </a:rPr>
              <a:t>per atom </a:t>
            </a:r>
            <a:r>
              <a:rPr sz="2200" dirty="0">
                <a:latin typeface="Arial"/>
                <a:cs typeface="Arial"/>
              </a:rPr>
              <a:t>~ </a:t>
            </a:r>
            <a:r>
              <a:rPr sz="2200" spc="-5" dirty="0">
                <a:latin typeface="Arial"/>
                <a:cs typeface="Arial"/>
              </a:rPr>
              <a:t>0.0</a:t>
            </a:r>
            <a:r>
              <a:rPr lang="de-AT" sz="2200" spc="-5" dirty="0">
                <a:latin typeface="Arial"/>
                <a:cs typeface="Arial"/>
              </a:rPr>
              <a:t>4</a:t>
            </a:r>
            <a:r>
              <a:rPr sz="2200" spc="-5" dirty="0">
                <a:latin typeface="Arial"/>
                <a:cs typeface="Arial"/>
              </a:rPr>
              <a:t>5 </a:t>
            </a:r>
            <a:endParaRPr lang="de-AT" sz="2200" spc="-5" dirty="0">
              <a:latin typeface="Arial"/>
              <a:cs typeface="Arial"/>
            </a:endParaRPr>
          </a:p>
          <a:p>
            <a:pPr marL="12700" marR="5080">
              <a:lnSpc>
                <a:spcPct val="119700"/>
              </a:lnSpc>
              <a:spcBef>
                <a:spcPts val="100"/>
              </a:spcBef>
            </a:pPr>
            <a:r>
              <a:rPr lang="de-AT" sz="2200" spc="-10" dirty="0" err="1">
                <a:latin typeface="Arial"/>
                <a:cs typeface="Arial"/>
              </a:rPr>
              <a:t>onset</a:t>
            </a:r>
            <a:r>
              <a:rPr lang="de-AT" sz="2200" spc="-10" dirty="0">
                <a:latin typeface="Arial"/>
                <a:cs typeface="Arial"/>
              </a:rPr>
              <a:t> </a:t>
            </a:r>
            <a:r>
              <a:rPr lang="de-AT" sz="2200" spc="-10" dirty="0" err="1">
                <a:latin typeface="Arial"/>
                <a:cs typeface="Arial"/>
              </a:rPr>
              <a:t>of</a:t>
            </a:r>
            <a:r>
              <a:rPr lang="de-AT" sz="2200" spc="-10" dirty="0">
                <a:latin typeface="Arial"/>
                <a:cs typeface="Arial"/>
              </a:rPr>
              <a:t> MMSC </a:t>
            </a:r>
            <a:r>
              <a:rPr lang="de-AT" sz="2200" spc="-10" dirty="0" err="1">
                <a:latin typeface="Arial"/>
                <a:cs typeface="Arial"/>
              </a:rPr>
              <a:t>for</a:t>
            </a:r>
            <a:r>
              <a:rPr lang="de-AT" sz="2200" spc="-10" dirty="0">
                <a:latin typeface="Arial"/>
                <a:cs typeface="Arial"/>
              </a:rPr>
              <a:t> </a:t>
            </a:r>
            <a:r>
              <a:rPr sz="2200" spc="-10" dirty="0">
                <a:latin typeface="Arial"/>
                <a:cs typeface="Arial"/>
              </a:rPr>
              <a:t>“effective” </a:t>
            </a:r>
            <a:r>
              <a:rPr sz="2200" spc="-5" dirty="0">
                <a:latin typeface="Arial"/>
                <a:cs typeface="Arial"/>
              </a:rPr>
              <a:t>atom number</a:t>
            </a:r>
            <a:r>
              <a:rPr lang="de-AT" sz="2200" spc="-5" dirty="0">
                <a:latin typeface="Arial"/>
                <a:cs typeface="Arial"/>
              </a:rPr>
              <a:t> </a:t>
            </a:r>
            <a:r>
              <a:rPr lang="de-AT" sz="2200" dirty="0">
                <a:latin typeface="Arial"/>
                <a:cs typeface="Arial"/>
              </a:rPr>
              <a:t>~</a:t>
            </a:r>
            <a:r>
              <a:rPr sz="2200" spc="-30" dirty="0">
                <a:latin typeface="Arial"/>
                <a:cs typeface="Arial"/>
              </a:rPr>
              <a:t> </a:t>
            </a:r>
            <a:r>
              <a:rPr lang="de-AT" sz="2200" spc="-30" dirty="0">
                <a:latin typeface="Arial"/>
                <a:cs typeface="Arial"/>
              </a:rPr>
              <a:t>1</a:t>
            </a:r>
            <a:r>
              <a:rPr sz="2200" spc="-5" dirty="0">
                <a:latin typeface="Arial"/>
                <a:cs typeface="Arial"/>
              </a:rPr>
              <a:t>00</a:t>
            </a:r>
            <a:endParaRPr sz="2200" dirty="0">
              <a:latin typeface="Arial"/>
              <a:cs typeface="Arial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C01919D-237C-4DCD-804D-9294CAD2F4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16" y="855271"/>
            <a:ext cx="2843808" cy="212396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C0EE119-5D3D-4462-8C32-355ED054B6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992" y="876093"/>
            <a:ext cx="2843808" cy="2123969"/>
          </a:xfrm>
          <a:prstGeom prst="rect">
            <a:avLst/>
          </a:prstGeom>
        </p:spPr>
      </p:pic>
      <p:pic>
        <p:nvPicPr>
          <p:cNvPr id="9218" name="Picture 2" descr="115 &#10;— 105 &#10;roo &#10;095 ">
            <a:extLst>
              <a:ext uri="{FF2B5EF4-FFF2-40B4-BE49-F238E27FC236}">
                <a16:creationId xmlns:a16="http://schemas.microsoft.com/office/drawing/2014/main" id="{B8339BCE-378B-44D1-A109-054132BCB8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5632" y="2990056"/>
            <a:ext cx="41148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feld 3"/>
          <p:cNvSpPr txBox="1"/>
          <p:nvPr/>
        </p:nvSpPr>
        <p:spPr>
          <a:xfrm>
            <a:off x="5364088" y="4929359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/>
              <a:t>1.44 </a:t>
            </a:r>
            <a:r>
              <a:rPr lang="de-AT" dirty="0" err="1"/>
              <a:t>atoms</a:t>
            </a:r>
            <a:endParaRPr lang="en-GB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7C571FD-7E68-4DE0-A5B5-F14B59073A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99" y="3010205"/>
            <a:ext cx="4053345" cy="2702229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750738" y="4929359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/>
              <a:t>5.8 </a:t>
            </a:r>
            <a:r>
              <a:rPr lang="de-AT" dirty="0" err="1"/>
              <a:t>atoms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04912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83568" y="116632"/>
            <a:ext cx="7429552" cy="648072"/>
          </a:xfrm>
        </p:spPr>
        <p:txBody>
          <a:bodyPr/>
          <a:lstStyle/>
          <a:p>
            <a:r>
              <a:rPr lang="de-AT" dirty="0" err="1"/>
              <a:t>Cavity</a:t>
            </a:r>
            <a:r>
              <a:rPr lang="de-AT" dirty="0"/>
              <a:t> QED</a:t>
            </a: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869" y="766854"/>
            <a:ext cx="6504762" cy="3266667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966" y="766853"/>
            <a:ext cx="6504762" cy="3266667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356" y="764704"/>
            <a:ext cx="6504762" cy="3266667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063" y="764704"/>
            <a:ext cx="6504762" cy="3266667"/>
          </a:xfrm>
          <a:prstGeom prst="rect">
            <a:avLst/>
          </a:prstGeom>
        </p:spPr>
      </p:pic>
      <p:sp>
        <p:nvSpPr>
          <p:cNvPr id="12" name="Textfeld 11"/>
          <p:cNvSpPr txBox="1"/>
          <p:nvPr/>
        </p:nvSpPr>
        <p:spPr>
          <a:xfrm>
            <a:off x="251520" y="5157192"/>
            <a:ext cx="448392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κ</a:t>
            </a:r>
            <a:r>
              <a:rPr lang="de-AT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de-AT" sz="2200" dirty="0" err="1"/>
              <a:t>cavity</a:t>
            </a:r>
            <a:r>
              <a:rPr lang="de-AT" sz="2200" dirty="0"/>
              <a:t> </a:t>
            </a:r>
            <a:r>
              <a:rPr lang="de-AT" sz="2200" dirty="0" err="1"/>
              <a:t>loss</a:t>
            </a:r>
            <a:r>
              <a:rPr lang="de-AT" sz="2200" dirty="0"/>
              <a:t> rate</a:t>
            </a:r>
            <a:endParaRPr lang="de-AT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l-G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de-AT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de-AT" sz="2200" dirty="0" err="1"/>
              <a:t>spontaneous</a:t>
            </a:r>
            <a:r>
              <a:rPr lang="de-AT" sz="2200" dirty="0"/>
              <a:t> </a:t>
            </a:r>
            <a:r>
              <a:rPr lang="de-AT" sz="2200" dirty="0" err="1"/>
              <a:t>emission</a:t>
            </a:r>
            <a:r>
              <a:rPr lang="de-AT" sz="2200" dirty="0"/>
              <a:t> rate</a:t>
            </a:r>
            <a:endParaRPr lang="de-AT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de-AT" sz="2200" dirty="0"/>
              <a:t>g	</a:t>
            </a:r>
            <a:r>
              <a:rPr lang="de-AT" sz="2200" dirty="0" err="1"/>
              <a:t>coupling</a:t>
            </a:r>
            <a:r>
              <a:rPr lang="de-AT" sz="2200" dirty="0"/>
              <a:t> rate</a:t>
            </a:r>
            <a:endParaRPr lang="en-GB" sz="2200" dirty="0"/>
          </a:p>
        </p:txBody>
      </p:sp>
      <p:sp>
        <p:nvSpPr>
          <p:cNvPr id="7" name="Rechteck 6"/>
          <p:cNvSpPr/>
          <p:nvPr/>
        </p:nvSpPr>
        <p:spPr>
          <a:xfrm>
            <a:off x="5292080" y="2852936"/>
            <a:ext cx="36580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κ</a:t>
            </a:r>
            <a:endParaRPr lang="en-GB" sz="2800" dirty="0"/>
          </a:p>
        </p:txBody>
      </p:sp>
      <p:sp>
        <p:nvSpPr>
          <p:cNvPr id="8" name="Rechteck 7"/>
          <p:cNvSpPr/>
          <p:nvPr/>
        </p:nvSpPr>
        <p:spPr>
          <a:xfrm>
            <a:off x="4297499" y="1149016"/>
            <a:ext cx="34336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endParaRPr lang="en-GB" sz="2800" dirty="0"/>
          </a:p>
        </p:txBody>
      </p:sp>
      <p:sp>
        <p:nvSpPr>
          <p:cNvPr id="10" name="Rechteck 9"/>
          <p:cNvSpPr/>
          <p:nvPr/>
        </p:nvSpPr>
        <p:spPr>
          <a:xfrm>
            <a:off x="1115616" y="2996952"/>
            <a:ext cx="38504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AT" sz="2800" dirty="0"/>
              <a:t>g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1260172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83568" y="116632"/>
            <a:ext cx="7429552" cy="648072"/>
          </a:xfrm>
        </p:spPr>
        <p:txBody>
          <a:bodyPr/>
          <a:lstStyle/>
          <a:p>
            <a:r>
              <a:rPr lang="de-AT" dirty="0" err="1"/>
              <a:t>Cavity</a:t>
            </a:r>
            <a:r>
              <a:rPr lang="de-AT" dirty="0"/>
              <a:t> QED</a:t>
            </a:r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762AF92C-E1E2-4F88-A386-81901528399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96317636"/>
              </p:ext>
            </p:extLst>
          </p:nvPr>
        </p:nvGraphicFramePr>
        <p:xfrm>
          <a:off x="6012829" y="5174704"/>
          <a:ext cx="2087563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74" name="Acrobat Document" r:id="rId4" imgW="1285528" imgH="609543" progId="Acrobat.Document.DC">
                  <p:embed/>
                </p:oleObj>
              </mc:Choice>
              <mc:Fallback>
                <p:oleObj name="Acrobat Document" r:id="rId4" imgW="1285528" imgH="609543" progId="Acrobat.Document.DC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762AF92C-E1E2-4F88-A386-81901528399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012829" y="5174704"/>
                        <a:ext cx="2087563" cy="990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81" r="7401"/>
          <a:stretch/>
        </p:blipFill>
        <p:spPr>
          <a:xfrm>
            <a:off x="3579699" y="1143151"/>
            <a:ext cx="4966544" cy="3581994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8140B84-E021-4F83-ABFC-3B9D9E173C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504" y="964294"/>
            <a:ext cx="8424936" cy="470129"/>
          </a:xfrm>
        </p:spPr>
        <p:txBody>
          <a:bodyPr/>
          <a:lstStyle/>
          <a:p>
            <a:pPr marL="0" indent="0"/>
            <a:r>
              <a:rPr lang="de-AT" dirty="0" err="1">
                <a:solidFill>
                  <a:schemeClr val="tx2"/>
                </a:solidFill>
              </a:rPr>
              <a:t>Cooperativity</a:t>
            </a:r>
            <a:endParaRPr lang="de-AT" dirty="0">
              <a:solidFill>
                <a:schemeClr val="tx2"/>
              </a:solidFill>
            </a:endParaRPr>
          </a:p>
          <a:p>
            <a:pPr marL="0" indent="0"/>
            <a:endParaRPr lang="de-AT" dirty="0">
              <a:solidFill>
                <a:schemeClr val="tx2"/>
              </a:solidFill>
            </a:endParaRPr>
          </a:p>
          <a:p>
            <a:pPr marL="0" indent="0"/>
            <a:endParaRPr lang="de-AT" dirty="0">
              <a:solidFill>
                <a:schemeClr val="tx2"/>
              </a:solidFill>
            </a:endParaRPr>
          </a:p>
        </p:txBody>
      </p:sp>
      <p:sp>
        <p:nvSpPr>
          <p:cNvPr id="10" name="Textfeld 9"/>
          <p:cNvSpPr txBox="1"/>
          <p:nvPr/>
        </p:nvSpPr>
        <p:spPr>
          <a:xfrm>
            <a:off x="251520" y="5157192"/>
            <a:ext cx="448392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κ</a:t>
            </a:r>
            <a:r>
              <a:rPr lang="de-AT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de-AT" sz="2200" dirty="0" err="1"/>
              <a:t>cavity</a:t>
            </a:r>
            <a:r>
              <a:rPr lang="de-AT" sz="2200" dirty="0"/>
              <a:t> </a:t>
            </a:r>
            <a:r>
              <a:rPr lang="de-AT" sz="2200" dirty="0" err="1"/>
              <a:t>loss</a:t>
            </a:r>
            <a:r>
              <a:rPr lang="de-AT" sz="2200" dirty="0"/>
              <a:t> rate</a:t>
            </a:r>
            <a:endParaRPr lang="de-AT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l-G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de-AT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de-AT" sz="2200" dirty="0" err="1"/>
              <a:t>spontaneous</a:t>
            </a:r>
            <a:r>
              <a:rPr lang="de-AT" sz="2200" dirty="0"/>
              <a:t> </a:t>
            </a:r>
            <a:r>
              <a:rPr lang="de-AT" sz="2200" dirty="0" err="1"/>
              <a:t>emission</a:t>
            </a:r>
            <a:r>
              <a:rPr lang="de-AT" sz="2200" dirty="0"/>
              <a:t> rate</a:t>
            </a:r>
            <a:endParaRPr lang="de-AT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de-AT" sz="2200" dirty="0"/>
              <a:t>g	</a:t>
            </a:r>
            <a:r>
              <a:rPr lang="de-AT" sz="2200" dirty="0" err="1"/>
              <a:t>coupling</a:t>
            </a:r>
            <a:r>
              <a:rPr lang="de-AT" sz="2200" dirty="0"/>
              <a:t> rate</a:t>
            </a:r>
            <a:endParaRPr lang="en-GB" sz="2200" dirty="0"/>
          </a:p>
        </p:txBody>
      </p:sp>
      <p:sp>
        <p:nvSpPr>
          <p:cNvPr id="5" name="Rechteck 4"/>
          <p:cNvSpPr/>
          <p:nvPr/>
        </p:nvSpPr>
        <p:spPr>
          <a:xfrm>
            <a:off x="7524328" y="4941168"/>
            <a:ext cx="864096" cy="1440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CAC5E157-C262-4933-8A27-2AFB442A00F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33382931"/>
              </p:ext>
            </p:extLst>
          </p:nvPr>
        </p:nvGraphicFramePr>
        <p:xfrm>
          <a:off x="3131840" y="6180232"/>
          <a:ext cx="4434757" cy="4909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75" name="Acrobat Document" r:id="rId7" imgW="2666753" imgH="295111" progId="AcroExch.Document.DC">
                  <p:embed/>
                </p:oleObj>
              </mc:Choice>
              <mc:Fallback>
                <p:oleObj name="Acrobat Document" r:id="rId7" imgW="2666753" imgH="295111" progId="AcroExch.Document.DC">
                  <p:embed/>
                  <p:pic>
                    <p:nvPicPr>
                      <p:cNvPr id="11" name="Object 10">
                        <a:extLst>
                          <a:ext uri="{FF2B5EF4-FFF2-40B4-BE49-F238E27FC236}">
                            <a16:creationId xmlns:a16="http://schemas.microsoft.com/office/drawing/2014/main" id="{CAC5E157-C262-4933-8A27-2AFB442A00F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131840" y="6180232"/>
                        <a:ext cx="4434757" cy="4909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hteck 3"/>
          <p:cNvSpPr/>
          <p:nvPr/>
        </p:nvSpPr>
        <p:spPr>
          <a:xfrm>
            <a:off x="3059832" y="5949280"/>
            <a:ext cx="2376264" cy="7920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fik 1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730" y="1959578"/>
            <a:ext cx="3642922" cy="1829462"/>
          </a:xfrm>
          <a:prstGeom prst="rect">
            <a:avLst/>
          </a:prstGeom>
        </p:spPr>
      </p:pic>
      <p:sp>
        <p:nvSpPr>
          <p:cNvPr id="13" name="Rechteck 12"/>
          <p:cNvSpPr/>
          <p:nvPr/>
        </p:nvSpPr>
        <p:spPr>
          <a:xfrm>
            <a:off x="3060106" y="3130274"/>
            <a:ext cx="204866" cy="2930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κ</a:t>
            </a:r>
            <a:endParaRPr lang="en-GB" sz="2800" dirty="0"/>
          </a:p>
        </p:txBody>
      </p:sp>
      <p:sp>
        <p:nvSpPr>
          <p:cNvPr id="14" name="Rechteck 13"/>
          <p:cNvSpPr/>
          <p:nvPr/>
        </p:nvSpPr>
        <p:spPr>
          <a:xfrm>
            <a:off x="2503101" y="2176012"/>
            <a:ext cx="192297" cy="2930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endParaRPr lang="en-GB" sz="2800" dirty="0"/>
          </a:p>
        </p:txBody>
      </p:sp>
      <p:sp>
        <p:nvSpPr>
          <p:cNvPr id="15" name="Rechteck 14"/>
          <p:cNvSpPr/>
          <p:nvPr/>
        </p:nvSpPr>
        <p:spPr>
          <a:xfrm>
            <a:off x="575748" y="3142850"/>
            <a:ext cx="215639" cy="2930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AT" sz="2800" dirty="0"/>
              <a:t>g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6162656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83568" y="116632"/>
            <a:ext cx="7429552" cy="648072"/>
          </a:xfrm>
        </p:spPr>
        <p:txBody>
          <a:bodyPr/>
          <a:lstStyle/>
          <a:p>
            <a:r>
              <a:rPr lang="de-AT" dirty="0" err="1"/>
              <a:t>How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 </a:t>
            </a:r>
            <a:r>
              <a:rPr lang="de-AT" dirty="0" err="1"/>
              <a:t>observe</a:t>
            </a:r>
            <a:r>
              <a:rPr lang="de-AT" dirty="0"/>
              <a:t>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D1477D-ED8A-4137-B0FF-E36C79006DB0}"/>
              </a:ext>
            </a:extLst>
          </p:cNvPr>
          <p:cNvSpPr txBox="1"/>
          <p:nvPr/>
        </p:nvSpPr>
        <p:spPr>
          <a:xfrm>
            <a:off x="5501457" y="3501008"/>
            <a:ext cx="34630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dirty="0"/>
              <a:t>Mode </a:t>
            </a:r>
            <a:r>
              <a:rPr lang="de-AT" dirty="0" err="1"/>
              <a:t>splitting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resonance</a:t>
            </a:r>
            <a:endParaRPr lang="de-AT" dirty="0"/>
          </a:p>
          <a:p>
            <a:r>
              <a:rPr lang="de-AT" dirty="0">
                <a:sym typeface="Wingdings" panose="05000000000000000000" pitchFamily="2" charset="2"/>
              </a:rPr>
              <a:t> Strong </a:t>
            </a:r>
            <a:r>
              <a:rPr lang="de-AT" dirty="0" err="1">
                <a:sym typeface="Wingdings" panose="05000000000000000000" pitchFamily="2" charset="2"/>
              </a:rPr>
              <a:t>coupling</a:t>
            </a:r>
            <a:endParaRPr lang="en-GB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2420888"/>
            <a:ext cx="4961905" cy="34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760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79512" y="3428360"/>
            <a:ext cx="555371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-5" dirty="0">
                <a:solidFill>
                  <a:srgbClr val="006FBF"/>
                </a:solidFill>
                <a:latin typeface="Arial"/>
                <a:cs typeface="Arial"/>
              </a:rPr>
              <a:t>Length dependence </a:t>
            </a:r>
            <a:r>
              <a:rPr sz="2200" dirty="0">
                <a:solidFill>
                  <a:srgbClr val="006FBF"/>
                </a:solidFill>
                <a:latin typeface="Arial"/>
                <a:cs typeface="Arial"/>
              </a:rPr>
              <a:t>of </a:t>
            </a:r>
            <a:r>
              <a:rPr sz="2200" spc="-5" dirty="0">
                <a:solidFill>
                  <a:srgbClr val="006FBF"/>
                </a:solidFill>
                <a:latin typeface="Arial"/>
                <a:cs typeface="Arial"/>
              </a:rPr>
              <a:t>resonator</a:t>
            </a:r>
            <a:r>
              <a:rPr sz="2200" spc="-30" dirty="0">
                <a:solidFill>
                  <a:srgbClr val="006FBF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006FBF"/>
                </a:solidFill>
                <a:latin typeface="Arial"/>
                <a:cs typeface="Arial"/>
              </a:rPr>
              <a:t>parameters</a:t>
            </a:r>
            <a:endParaRPr sz="2200" dirty="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617976" y="3879319"/>
            <a:ext cx="1203960" cy="5397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64080" y="3999969"/>
            <a:ext cx="1093470" cy="2984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34017" y="4442831"/>
            <a:ext cx="2496819" cy="42545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Titel 1">
            <a:extLst>
              <a:ext uri="{FF2B5EF4-FFF2-40B4-BE49-F238E27FC236}">
                <a16:creationId xmlns:a16="http://schemas.microsoft.com/office/drawing/2014/main" id="{D0F32FA9-36CF-485C-87FD-ABFC7A9C1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568" y="116632"/>
            <a:ext cx="7920880" cy="648072"/>
          </a:xfrm>
        </p:spPr>
        <p:txBody>
          <a:bodyPr/>
          <a:lstStyle/>
          <a:p>
            <a:r>
              <a:rPr lang="en-GB" spc="-5" dirty="0"/>
              <a:t>Length dependence of Cooperativity</a:t>
            </a:r>
            <a:endParaRPr lang="de-AT" dirty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30291" y="1252066"/>
            <a:ext cx="3114675" cy="1628775"/>
          </a:xfrm>
          <a:prstGeom prst="rect">
            <a:avLst/>
          </a:prstGeom>
        </p:spPr>
      </p:pic>
      <p:sp>
        <p:nvSpPr>
          <p:cNvPr id="10" name="Rechteck 9"/>
          <p:cNvSpPr/>
          <p:nvPr/>
        </p:nvSpPr>
        <p:spPr>
          <a:xfrm>
            <a:off x="4230291" y="1196752"/>
            <a:ext cx="3114674" cy="1800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4" name="Grafik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30291" y="1266924"/>
            <a:ext cx="304800" cy="1628775"/>
          </a:xfrm>
          <a:prstGeom prst="rect">
            <a:avLst/>
          </a:prstGeom>
        </p:spPr>
      </p:pic>
      <p:pic>
        <p:nvPicPr>
          <p:cNvPr id="15" name="Grafik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5616" y="1252066"/>
            <a:ext cx="3114675" cy="1628775"/>
          </a:xfrm>
          <a:prstGeom prst="rect">
            <a:avLst/>
          </a:prstGeom>
        </p:spPr>
      </p:pic>
      <p:pic>
        <p:nvPicPr>
          <p:cNvPr id="16" name="Grafik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810816" y="1266924"/>
            <a:ext cx="304800" cy="1628775"/>
          </a:xfrm>
          <a:prstGeom prst="rect">
            <a:avLst/>
          </a:prstGeom>
        </p:spPr>
      </p:pic>
      <p:pic>
        <p:nvPicPr>
          <p:cNvPr id="18" name="Grafik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93319" y="1780703"/>
            <a:ext cx="828675" cy="571500"/>
          </a:xfrm>
          <a:prstGeom prst="rect">
            <a:avLst/>
          </a:prstGeom>
        </p:spPr>
      </p:pic>
      <p:sp>
        <p:nvSpPr>
          <p:cNvPr id="19" name="Textfeld 18"/>
          <p:cNvSpPr txBox="1"/>
          <p:nvPr/>
        </p:nvSpPr>
        <p:spPr>
          <a:xfrm>
            <a:off x="5076056" y="5805264"/>
            <a:ext cx="355898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κ</a:t>
            </a:r>
            <a:r>
              <a:rPr lang="de-A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de-AT" sz="1600" dirty="0" err="1"/>
              <a:t>cavity</a:t>
            </a:r>
            <a:r>
              <a:rPr lang="de-AT" sz="1600" dirty="0"/>
              <a:t> </a:t>
            </a:r>
            <a:r>
              <a:rPr lang="de-AT" sz="1600" dirty="0" err="1"/>
              <a:t>loss</a:t>
            </a:r>
            <a:r>
              <a:rPr lang="de-AT" sz="1600" dirty="0"/>
              <a:t> rate</a:t>
            </a:r>
            <a:endParaRPr lang="de-AT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l-G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de-A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de-AT" sz="1600" dirty="0" err="1"/>
              <a:t>spontaneous</a:t>
            </a:r>
            <a:r>
              <a:rPr lang="de-AT" sz="1600" dirty="0"/>
              <a:t> </a:t>
            </a:r>
            <a:r>
              <a:rPr lang="de-AT" sz="1600" dirty="0" err="1"/>
              <a:t>emission</a:t>
            </a:r>
            <a:r>
              <a:rPr lang="de-AT" sz="1600" dirty="0"/>
              <a:t> rate</a:t>
            </a:r>
            <a:endParaRPr lang="de-AT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de-AT" sz="1600" dirty="0"/>
              <a:t>g	</a:t>
            </a:r>
            <a:r>
              <a:rPr lang="de-AT" sz="1600" dirty="0" err="1"/>
              <a:t>coupling</a:t>
            </a:r>
            <a:r>
              <a:rPr lang="de-AT" sz="1600" dirty="0"/>
              <a:t> rate</a:t>
            </a:r>
            <a:endParaRPr lang="en-GB" sz="1600" dirty="0"/>
          </a:p>
        </p:txBody>
      </p:sp>
      <p:sp>
        <p:nvSpPr>
          <p:cNvPr id="2" name="Rechteck 1"/>
          <p:cNvSpPr/>
          <p:nvPr/>
        </p:nvSpPr>
        <p:spPr>
          <a:xfrm>
            <a:off x="1723137" y="4442831"/>
            <a:ext cx="1264687" cy="4254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0" name="Picture 4"/>
          <p:cNvPicPr>
            <a:picLocks noChangeAspect="1"/>
          </p:cNvPicPr>
          <p:nvPr/>
        </p:nvPicPr>
        <p:blipFill rotWithShape="1">
          <a:blip r:embed="rId9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" t="8469" r="8638" b="29381"/>
          <a:stretch/>
        </p:blipFill>
        <p:spPr>
          <a:xfrm>
            <a:off x="199518" y="4993549"/>
            <a:ext cx="4228466" cy="1623429"/>
          </a:xfrm>
          <a:prstGeom prst="rect">
            <a:avLst/>
          </a:prstGeom>
          <a:effectLst>
            <a:softEdge rad="635000"/>
          </a:effectLst>
        </p:spPr>
      </p:pic>
      <p:pic>
        <p:nvPicPr>
          <p:cNvPr id="21" name="Grafik 20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8250" y="3879319"/>
            <a:ext cx="2921083" cy="1617831"/>
          </a:xfrm>
          <a:prstGeom prst="rect">
            <a:avLst/>
          </a:prstGeom>
        </p:spPr>
      </p:pic>
      <p:sp>
        <p:nvSpPr>
          <p:cNvPr id="4" name="Textfeld 3"/>
          <p:cNvSpPr txBox="1"/>
          <p:nvPr/>
        </p:nvSpPr>
        <p:spPr>
          <a:xfrm>
            <a:off x="3518335" y="4582289"/>
            <a:ext cx="4325543" cy="43088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de-AT" sz="2200" spc="-5" dirty="0" err="1">
                <a:solidFill>
                  <a:srgbClr val="006FBF"/>
                </a:solidFill>
                <a:latin typeface="Arial"/>
                <a:cs typeface="Arial"/>
              </a:rPr>
              <a:t>Length</a:t>
            </a:r>
            <a:r>
              <a:rPr lang="de-AT" sz="2200" spc="-5" dirty="0">
                <a:solidFill>
                  <a:srgbClr val="006FBF"/>
                </a:solidFill>
                <a:latin typeface="Arial"/>
                <a:cs typeface="Arial"/>
              </a:rPr>
              <a:t> </a:t>
            </a:r>
            <a:r>
              <a:rPr lang="de-AT" sz="2200" spc="-5" dirty="0" err="1">
                <a:solidFill>
                  <a:srgbClr val="006FBF"/>
                </a:solidFill>
                <a:latin typeface="Arial"/>
                <a:cs typeface="Arial"/>
              </a:rPr>
              <a:t>independent</a:t>
            </a:r>
            <a:r>
              <a:rPr lang="de-AT" sz="2200" spc="-5" dirty="0">
                <a:solidFill>
                  <a:srgbClr val="006FBF"/>
                </a:solidFill>
                <a:latin typeface="Arial"/>
                <a:cs typeface="Arial"/>
              </a:rPr>
              <a:t> </a:t>
            </a:r>
            <a:r>
              <a:rPr lang="de-AT" sz="2200" spc="-5" dirty="0" err="1">
                <a:solidFill>
                  <a:srgbClr val="006FBF"/>
                </a:solidFill>
                <a:latin typeface="Arial"/>
                <a:cs typeface="Arial"/>
              </a:rPr>
              <a:t>cooperativity</a:t>
            </a:r>
            <a:endParaRPr lang="en-GB" sz="2200" spc="-5" dirty="0">
              <a:solidFill>
                <a:srgbClr val="006FBF"/>
              </a:solidFill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-2.22222E-6 L 0.34358 -0.0030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170" y="-16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2.96296E-6 L 0.37934 -0.0011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958" y="-69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1" grpId="0" animBg="1"/>
      <p:bldP spid="12" grpId="0" animBg="1"/>
      <p:bldP spid="13" grpId="0" animBg="1"/>
      <p:bldP spid="10" grpId="0" animBg="1"/>
      <p:bldP spid="19" grpId="0"/>
      <p:bldP spid="2" grpId="0" animBg="1"/>
      <p:bldP spid="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rafik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6416" y="1125208"/>
            <a:ext cx="3857625" cy="1314450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179512" y="2351886"/>
            <a:ext cx="5434970" cy="3021330"/>
          </a:xfrm>
          <a:prstGeom prst="rect">
            <a:avLst/>
          </a:prstGeom>
          <a:blipFill>
            <a:blip r:embed="rId4" cstate="print"/>
            <a:srcRect/>
            <a:stretch>
              <a:fillRect l="-6624" r="-1"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272521" y="4584209"/>
            <a:ext cx="343641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i="1" spc="-10" dirty="0">
                <a:latin typeface="Arial"/>
                <a:cs typeface="Arial"/>
              </a:rPr>
              <a:t>Schneeweiss </a:t>
            </a:r>
            <a:r>
              <a:rPr sz="1400" i="1" spc="-5" dirty="0">
                <a:latin typeface="Arial"/>
                <a:cs typeface="Arial"/>
              </a:rPr>
              <a:t>et </a:t>
            </a:r>
            <a:r>
              <a:rPr sz="1400" i="1" spc="-10" dirty="0">
                <a:latin typeface="Arial"/>
                <a:cs typeface="Arial"/>
              </a:rPr>
              <a:t>al., </a:t>
            </a:r>
            <a:r>
              <a:rPr sz="1400" i="1" spc="-5" dirty="0">
                <a:latin typeface="Arial"/>
                <a:cs typeface="Arial"/>
              </a:rPr>
              <a:t>Opt. Lett. </a:t>
            </a:r>
            <a:r>
              <a:rPr sz="1400" b="1" i="1" spc="-10" dirty="0">
                <a:latin typeface="Arial"/>
                <a:cs typeface="Arial"/>
              </a:rPr>
              <a:t>42</a:t>
            </a:r>
            <a:r>
              <a:rPr sz="1400" i="1" spc="-10" dirty="0">
                <a:latin typeface="Arial"/>
                <a:cs typeface="Arial"/>
              </a:rPr>
              <a:t>, </a:t>
            </a:r>
            <a:r>
              <a:rPr sz="1400" i="1" spc="-5" dirty="0">
                <a:latin typeface="Arial"/>
                <a:cs typeface="Arial"/>
              </a:rPr>
              <a:t>85</a:t>
            </a:r>
            <a:r>
              <a:rPr sz="1400" i="1" spc="75" dirty="0">
                <a:latin typeface="Arial"/>
                <a:cs typeface="Arial"/>
              </a:rPr>
              <a:t> </a:t>
            </a:r>
            <a:r>
              <a:rPr sz="1400" i="1" spc="-10" dirty="0">
                <a:latin typeface="Arial"/>
                <a:cs typeface="Arial"/>
              </a:rPr>
              <a:t>(2017)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098483" y="3718681"/>
            <a:ext cx="3396350" cy="25975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864"/>
              </a:lnSpc>
              <a:spcBef>
                <a:spcPts val="100"/>
              </a:spcBef>
            </a:pPr>
            <a:r>
              <a:rPr lang="de-AT" sz="2200" spc="-10" dirty="0">
                <a:solidFill>
                  <a:srgbClr val="4779FF"/>
                </a:solidFill>
                <a:latin typeface="Arial"/>
                <a:cs typeface="Arial"/>
              </a:rPr>
              <a:t>m</a:t>
            </a:r>
            <a:r>
              <a:rPr sz="2200" spc="-10" dirty="0" err="1">
                <a:solidFill>
                  <a:srgbClr val="4779FF"/>
                </a:solidFill>
                <a:latin typeface="Arial"/>
                <a:cs typeface="Arial"/>
              </a:rPr>
              <a:t>ultimode</a:t>
            </a:r>
            <a:r>
              <a:rPr lang="de-AT" sz="2200" spc="-10" dirty="0">
                <a:solidFill>
                  <a:srgbClr val="4779FF"/>
                </a:solidFill>
                <a:latin typeface="Arial"/>
                <a:cs typeface="Arial"/>
              </a:rPr>
              <a:t> strong </a:t>
            </a:r>
            <a:r>
              <a:rPr lang="de-AT" sz="2200" spc="-10" dirty="0" err="1">
                <a:solidFill>
                  <a:srgbClr val="4779FF"/>
                </a:solidFill>
                <a:latin typeface="Arial"/>
                <a:cs typeface="Arial"/>
              </a:rPr>
              <a:t>coupling</a:t>
            </a:r>
            <a:endParaRPr lang="de-AT" sz="2200" spc="-10" dirty="0">
              <a:solidFill>
                <a:srgbClr val="4779FF"/>
              </a:solidFill>
              <a:latin typeface="Arial"/>
              <a:cs typeface="Arial"/>
            </a:endParaRPr>
          </a:p>
        </p:txBody>
      </p:sp>
      <p:sp>
        <p:nvSpPr>
          <p:cNvPr id="17" name="Titel 1">
            <a:extLst>
              <a:ext uri="{FF2B5EF4-FFF2-40B4-BE49-F238E27FC236}">
                <a16:creationId xmlns:a16="http://schemas.microsoft.com/office/drawing/2014/main" id="{D0F32FA9-36CF-485C-87FD-ABFC7A9C1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568" y="116632"/>
            <a:ext cx="7429552" cy="648072"/>
          </a:xfrm>
        </p:spPr>
        <p:txBody>
          <a:bodyPr/>
          <a:lstStyle/>
          <a:p>
            <a:r>
              <a:rPr lang="en-GB" spc="-5" dirty="0"/>
              <a:t>Free Spectral Range</a:t>
            </a:r>
            <a:endParaRPr lang="de-AT" dirty="0"/>
          </a:p>
        </p:txBody>
      </p:sp>
      <p:sp>
        <p:nvSpPr>
          <p:cNvPr id="12" name="object 13"/>
          <p:cNvSpPr/>
          <p:nvPr/>
        </p:nvSpPr>
        <p:spPr>
          <a:xfrm>
            <a:off x="827584" y="1916831"/>
            <a:ext cx="3273976" cy="55787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Ellipse 12"/>
          <p:cNvSpPr/>
          <p:nvPr/>
        </p:nvSpPr>
        <p:spPr>
          <a:xfrm>
            <a:off x="5614482" y="2602411"/>
            <a:ext cx="1872208" cy="72008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b="1" dirty="0" err="1">
                <a:latin typeface="Arial"/>
                <a:cs typeface="Arial"/>
              </a:rPr>
              <a:t>g</a:t>
            </a:r>
            <a:r>
              <a:rPr lang="en-GB" b="1" baseline="-25000" dirty="0" err="1">
                <a:latin typeface="Arial"/>
                <a:cs typeface="Arial"/>
              </a:rPr>
              <a:t>coll</a:t>
            </a:r>
            <a:r>
              <a:rPr lang="en-GB" b="1" dirty="0">
                <a:latin typeface="Arial"/>
                <a:cs typeface="Arial"/>
              </a:rPr>
              <a:t> &gt; </a:t>
            </a:r>
            <a:r>
              <a:rPr lang="en-GB" b="1" spc="-5" dirty="0">
                <a:latin typeface="Arial"/>
                <a:cs typeface="Arial"/>
              </a:rPr>
              <a:t>FSR</a:t>
            </a:r>
            <a:endParaRPr lang="en-GB" dirty="0"/>
          </a:p>
        </p:txBody>
      </p:sp>
      <p:cxnSp>
        <p:nvCxnSpPr>
          <p:cNvPr id="3" name="Gerade Verbindung mit Pfeil 2"/>
          <p:cNvCxnSpPr/>
          <p:nvPr/>
        </p:nvCxnSpPr>
        <p:spPr>
          <a:xfrm>
            <a:off x="5496070" y="1304910"/>
            <a:ext cx="1154661" cy="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feld 3"/>
          <p:cNvSpPr txBox="1"/>
          <p:nvPr/>
        </p:nvSpPr>
        <p:spPr>
          <a:xfrm>
            <a:off x="5750234" y="144559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/>
              <a:t>FSR</a:t>
            </a:r>
            <a:endParaRPr lang="en-GB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368" y="5229200"/>
            <a:ext cx="4305300" cy="1447800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44008" y="5237299"/>
            <a:ext cx="4305300" cy="1447800"/>
          </a:xfrm>
          <a:prstGeom prst="rect">
            <a:avLst/>
          </a:prstGeom>
        </p:spPr>
      </p:pic>
      <p:sp>
        <p:nvSpPr>
          <p:cNvPr id="20" name="Rechteck 19"/>
          <p:cNvSpPr/>
          <p:nvPr/>
        </p:nvSpPr>
        <p:spPr>
          <a:xfrm>
            <a:off x="3470426" y="2765164"/>
            <a:ext cx="1461614" cy="181904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3316" name="Picture 4" descr="https://www.zahlen-kern.de/editor/equations/oixp.png">
            <a:extLst>
              <a:ext uri="{FF2B5EF4-FFF2-40B4-BE49-F238E27FC236}">
                <a16:creationId xmlns:a16="http://schemas.microsoft.com/office/drawing/2014/main" id="{48B24F37-5D7A-43A9-B9EE-6BFD6811D9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768" y="997625"/>
            <a:ext cx="1477679" cy="832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5140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/>
      <p:bldP spid="12" grpId="0" animBg="1"/>
      <p:bldP spid="13" grpId="0" animBg="1"/>
      <p:bldP spid="4" grpId="0"/>
      <p:bldP spid="2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83568" y="116632"/>
            <a:ext cx="7429552" cy="648072"/>
          </a:xfrm>
        </p:spPr>
        <p:txBody>
          <a:bodyPr/>
          <a:lstStyle/>
          <a:p>
            <a:r>
              <a:rPr lang="de-AT" dirty="0"/>
              <a:t>Multimode strong </a:t>
            </a:r>
            <a:r>
              <a:rPr lang="de-AT" dirty="0" err="1"/>
              <a:t>coupling</a:t>
            </a:r>
            <a:endParaRPr lang="de-AT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CA7392-2522-4A90-8CE3-26DF409DF1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6991" y="4163060"/>
            <a:ext cx="8402706" cy="1498188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GB" sz="2200" dirty="0"/>
              <a:t>atoms interact strongly with many resonator modes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sz="2200" spc="-5" dirty="0">
                <a:latin typeface="Arial"/>
                <a:cs typeface="Arial"/>
              </a:rPr>
              <a:t>photon modes interact </a:t>
            </a:r>
            <a:r>
              <a:rPr lang="en-GB" sz="2200" dirty="0">
                <a:latin typeface="Arial"/>
                <a:cs typeface="Arial"/>
              </a:rPr>
              <a:t>via </a:t>
            </a:r>
            <a:r>
              <a:rPr lang="en-GB" sz="2200" spc="-5" dirty="0">
                <a:latin typeface="Arial"/>
                <a:cs typeface="Arial"/>
              </a:rPr>
              <a:t>the atoms</a:t>
            </a:r>
            <a:endParaRPr lang="en-GB" sz="2200" dirty="0"/>
          </a:p>
          <a:p>
            <a:pPr marL="12700">
              <a:lnSpc>
                <a:spcPct val="100000"/>
              </a:lnSpc>
              <a:spcBef>
                <a:spcPts val="1090"/>
              </a:spcBef>
              <a:buFont typeface="Wingdings" panose="05000000000000000000" pitchFamily="2" charset="2"/>
              <a:buChar char="Ø"/>
            </a:pPr>
            <a:r>
              <a:rPr lang="en-GB" sz="2200" spc="-5" dirty="0">
                <a:latin typeface="Arial"/>
                <a:cs typeface="Arial"/>
              </a:rPr>
              <a:t>atoms and field do not interact </a:t>
            </a:r>
            <a:r>
              <a:rPr lang="en-GB" sz="2200" spc="-10" dirty="0">
                <a:latin typeface="Arial"/>
                <a:cs typeface="Arial"/>
              </a:rPr>
              <a:t>instantaneously</a:t>
            </a:r>
            <a:endParaRPr lang="en-GB" sz="2200" dirty="0">
              <a:latin typeface="Times New Roman"/>
              <a:cs typeface="Times New Roman"/>
            </a:endParaRP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669" y="1335782"/>
            <a:ext cx="7048500" cy="238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041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83568" y="116632"/>
            <a:ext cx="7429552" cy="648072"/>
          </a:xfrm>
        </p:spPr>
        <p:txBody>
          <a:bodyPr/>
          <a:lstStyle/>
          <a:p>
            <a:r>
              <a:rPr lang="de-AT" dirty="0"/>
              <a:t>Fiber ring </a:t>
            </a:r>
            <a:r>
              <a:rPr lang="de-AT" dirty="0" err="1"/>
              <a:t>resonator</a:t>
            </a:r>
            <a:endParaRPr lang="de-AT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9EF5AB-DDDB-4BD1-A340-2FAF27F5BCD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22" y="1052736"/>
            <a:ext cx="4248472" cy="142335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023F0B3-6B8C-4D6E-ADA0-316FFEA9BA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528" y="4797152"/>
            <a:ext cx="4101789" cy="187960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5000150-8BED-461A-8953-8F19DC793CB5}"/>
              </a:ext>
            </a:extLst>
          </p:cNvPr>
          <p:cNvSpPr txBox="1"/>
          <p:nvPr/>
        </p:nvSpPr>
        <p:spPr>
          <a:xfrm>
            <a:off x="4644008" y="3543399"/>
            <a:ext cx="29754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2400" dirty="0"/>
              <a:t>30m </a:t>
            </a:r>
            <a:r>
              <a:rPr lang="de-AT" sz="2400" dirty="0" err="1"/>
              <a:t>fiber</a:t>
            </a:r>
            <a:r>
              <a:rPr lang="de-AT" sz="2400" dirty="0"/>
              <a:t> on a spool</a:t>
            </a:r>
            <a:endParaRPr lang="en-GB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D86C1E-0195-4CF4-8FB6-B8085582FBC0}"/>
              </a:ext>
            </a:extLst>
          </p:cNvPr>
          <p:cNvSpPr txBox="1"/>
          <p:nvPr/>
        </p:nvSpPr>
        <p:spPr>
          <a:xfrm>
            <a:off x="4644008" y="1635186"/>
            <a:ext cx="25138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2400" dirty="0"/>
              <a:t>Optical </a:t>
            </a:r>
            <a:r>
              <a:rPr lang="de-AT" sz="2400" dirty="0" err="1"/>
              <a:t>nanofiber</a:t>
            </a:r>
            <a:endParaRPr lang="en-GB" sz="24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34D51A4-5A42-42EF-9B6B-CF8E978D579B}"/>
              </a:ext>
            </a:extLst>
          </p:cNvPr>
          <p:cNvSpPr/>
          <p:nvPr/>
        </p:nvSpPr>
        <p:spPr>
          <a:xfrm>
            <a:off x="4644008" y="5301208"/>
            <a:ext cx="34724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AT" sz="2400" dirty="0"/>
              <a:t>Adjustable beam </a:t>
            </a:r>
            <a:r>
              <a:rPr lang="de-AT" sz="2400" dirty="0" err="1"/>
              <a:t>splitter</a:t>
            </a:r>
            <a:endParaRPr lang="en-GB" sz="2400" dirty="0"/>
          </a:p>
        </p:txBody>
      </p:sp>
      <p:pic>
        <p:nvPicPr>
          <p:cNvPr id="10" name="Grafik 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989" r="74300" b="12201"/>
          <a:stretch/>
        </p:blipFill>
        <p:spPr>
          <a:xfrm>
            <a:off x="1066867" y="2764127"/>
            <a:ext cx="2056284" cy="1872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002376"/>
      </p:ext>
    </p:extLst>
  </p:cSld>
  <p:clrMapOvr>
    <a:masterClrMapping/>
  </p:clrMapOvr>
</p:sld>
</file>

<file path=ppt/theme/theme1.xml><?xml version="1.0" encoding="utf-8"?>
<a:theme xmlns:a="http://schemas.openxmlformats.org/drawingml/2006/main" name="TU_Powerpoint_Vorlage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Inhalt_blauer_Rahme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Inhalt_weißer_Rahme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TU_Powerpoint_Vorlage_logo_bild</Template>
  <TotalTime>0</TotalTime>
  <Words>884</Words>
  <Application>Microsoft Office PowerPoint</Application>
  <PresentationFormat>On-screen Show (4:3)</PresentationFormat>
  <Paragraphs>236</Paragraphs>
  <Slides>26</Slides>
  <Notes>18</Notes>
  <HiddenSlides>8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6" baseType="lpstr">
      <vt:lpstr>Arial</vt:lpstr>
      <vt:lpstr>Calibri</vt:lpstr>
      <vt:lpstr>Lucida Sans</vt:lpstr>
      <vt:lpstr>Symbol</vt:lpstr>
      <vt:lpstr>Times New Roman</vt:lpstr>
      <vt:lpstr>Wingdings</vt:lpstr>
      <vt:lpstr>TU_Powerpoint_Vorlage</vt:lpstr>
      <vt:lpstr>Inhalt_blauer_Rahmen</vt:lpstr>
      <vt:lpstr>Inhalt_weißer_Rahmen</vt:lpstr>
      <vt:lpstr>Acrobat Document</vt:lpstr>
      <vt:lpstr>Observation of multimode strong coupling of laser-cooled atoms to fiber-guided photons</vt:lpstr>
      <vt:lpstr>Cavity QED</vt:lpstr>
      <vt:lpstr>Cavity QED</vt:lpstr>
      <vt:lpstr>Cavity QED</vt:lpstr>
      <vt:lpstr>How to observe?</vt:lpstr>
      <vt:lpstr>Length dependence of Cooperativity</vt:lpstr>
      <vt:lpstr>Free Spectral Range</vt:lpstr>
      <vt:lpstr>Multimode strong coupling</vt:lpstr>
      <vt:lpstr>Fiber ring resonator</vt:lpstr>
      <vt:lpstr>Implementation</vt:lpstr>
      <vt:lpstr>Interfacing the nanofiber with atoms</vt:lpstr>
      <vt:lpstr>Transmission Spectrum</vt:lpstr>
      <vt:lpstr>Spectrum</vt:lpstr>
      <vt:lpstr>Temporal dynamics</vt:lpstr>
      <vt:lpstr>g(2) measurements</vt:lpstr>
      <vt:lpstr>MMSC conclusion</vt:lpstr>
      <vt:lpstr>Outlook</vt:lpstr>
      <vt:lpstr>Thank you for your attention</vt:lpstr>
      <vt:lpstr>Outline</vt:lpstr>
      <vt:lpstr>Introduction</vt:lpstr>
      <vt:lpstr>PowerPoint Presentation</vt:lpstr>
      <vt:lpstr>Key Aspects</vt:lpstr>
      <vt:lpstr>PowerPoint Presentation</vt:lpstr>
      <vt:lpstr>Multimode QED</vt:lpstr>
      <vt:lpstr>g(2) Measurements</vt:lpstr>
      <vt:lpstr>g(2) Measurements</vt:lpstr>
    </vt:vector>
  </TitlesOfParts>
  <Company>TU Wien - Campusversion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Martin</dc:creator>
  <cp:lastModifiedBy> </cp:lastModifiedBy>
  <cp:revision>249</cp:revision>
  <cp:lastPrinted>2019-01-07T07:32:04Z</cp:lastPrinted>
  <dcterms:created xsi:type="dcterms:W3CDTF">2016-05-16T08:40:18Z</dcterms:created>
  <dcterms:modified xsi:type="dcterms:W3CDTF">2019-01-16T19:53:31Z</dcterms:modified>
</cp:coreProperties>
</file>